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E4789A-34D2-C1B7-51EB-8ADE9757A288}" v="1130" dt="2024-12-07T18:31:36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54ED56-3346-4569-8DF5-C2A64612088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58F12A01-B9D3-4F16-A01B-9ED9837535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Analyzing operational metrics and user engagement to try and find the trends and interesting areas for improving product use. </a:t>
          </a:r>
        </a:p>
      </dgm:t>
    </dgm:pt>
    <dgm:pt modelId="{B0A78658-6695-40F9-96EE-E597D0C2EB2E}" type="parTrans" cxnId="{41677F36-8FFF-4E19-B7CA-902C5C912A0D}">
      <dgm:prSet/>
      <dgm:spPr/>
      <dgm:t>
        <a:bodyPr/>
        <a:lstStyle/>
        <a:p>
          <a:endParaRPr lang="en-US"/>
        </a:p>
      </dgm:t>
    </dgm:pt>
    <dgm:pt modelId="{F69A2A9B-8EC8-4033-82B5-9D2E0B4B4CD6}" type="sibTrans" cxnId="{41677F36-8FFF-4E19-B7CA-902C5C912A0D}">
      <dgm:prSet/>
      <dgm:spPr/>
      <dgm:t>
        <a:bodyPr/>
        <a:lstStyle/>
        <a:p>
          <a:endParaRPr lang="en-US"/>
        </a:p>
      </dgm:t>
    </dgm:pt>
    <dgm:pt modelId="{CB05FA1D-9055-4DBC-A704-379B3B5D26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Analysis Breakdown includes different parts such as the sign-up pattern, the engagement patterns, throughput, retention, and email engagement.  get useful insights into improving overall performance.</a:t>
          </a:r>
        </a:p>
      </dgm:t>
    </dgm:pt>
    <dgm:pt modelId="{E23C60CD-A0C9-4E53-9834-C77A0566472A}" type="parTrans" cxnId="{E9D26AE6-47D8-4A3D-80D1-0884AC123F94}">
      <dgm:prSet/>
      <dgm:spPr/>
      <dgm:t>
        <a:bodyPr/>
        <a:lstStyle/>
        <a:p>
          <a:endParaRPr lang="en-US"/>
        </a:p>
      </dgm:t>
    </dgm:pt>
    <dgm:pt modelId="{4991BB38-FCD5-494A-A4FD-CAA6C70AA64C}" type="sibTrans" cxnId="{E9D26AE6-47D8-4A3D-80D1-0884AC123F94}">
      <dgm:prSet/>
      <dgm:spPr/>
      <dgm:t>
        <a:bodyPr/>
        <a:lstStyle/>
        <a:p>
          <a:endParaRPr lang="en-US"/>
        </a:p>
      </dgm:t>
    </dgm:pt>
    <dgm:pt modelId="{2E82BFFC-2D1C-40E8-B93E-4940DCF86E01}" type="pres">
      <dgm:prSet presAssocID="{9A54ED56-3346-4569-8DF5-C2A646120883}" presName="root" presStyleCnt="0">
        <dgm:presLayoutVars>
          <dgm:dir/>
          <dgm:resizeHandles val="exact"/>
        </dgm:presLayoutVars>
      </dgm:prSet>
      <dgm:spPr/>
    </dgm:pt>
    <dgm:pt modelId="{EEDED042-35F4-4766-A85B-07420A5384E8}" type="pres">
      <dgm:prSet presAssocID="{58F12A01-B9D3-4F16-A01B-9ED983753522}" presName="compNode" presStyleCnt="0"/>
      <dgm:spPr/>
    </dgm:pt>
    <dgm:pt modelId="{2999ACA0-6E0C-4C5C-9E5F-B2F21306C527}" type="pres">
      <dgm:prSet presAssocID="{58F12A01-B9D3-4F16-A01B-9ED983753522}" presName="iconBgRect" presStyleLbl="bgShp" presStyleIdx="0" presStyleCnt="2"/>
      <dgm:spPr/>
    </dgm:pt>
    <dgm:pt modelId="{49514043-5A3D-4D56-AFA9-6C68CD146559}" type="pres">
      <dgm:prSet presAssocID="{58F12A01-B9D3-4F16-A01B-9ED98375352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2875E71-3A5B-45D9-B043-0AD4EB49161C}" type="pres">
      <dgm:prSet presAssocID="{58F12A01-B9D3-4F16-A01B-9ED983753522}" presName="spaceRect" presStyleCnt="0"/>
      <dgm:spPr/>
    </dgm:pt>
    <dgm:pt modelId="{3653E110-2609-4AC8-9953-6A3462442660}" type="pres">
      <dgm:prSet presAssocID="{58F12A01-B9D3-4F16-A01B-9ED983753522}" presName="textRect" presStyleLbl="revTx" presStyleIdx="0" presStyleCnt="2">
        <dgm:presLayoutVars>
          <dgm:chMax val="1"/>
          <dgm:chPref val="1"/>
        </dgm:presLayoutVars>
      </dgm:prSet>
      <dgm:spPr/>
    </dgm:pt>
    <dgm:pt modelId="{07981820-A450-4949-BA0F-EAF2E1784CE8}" type="pres">
      <dgm:prSet presAssocID="{F69A2A9B-8EC8-4033-82B5-9D2E0B4B4CD6}" presName="sibTrans" presStyleCnt="0"/>
      <dgm:spPr/>
    </dgm:pt>
    <dgm:pt modelId="{18573604-0866-4F0F-8165-A7E1480535CF}" type="pres">
      <dgm:prSet presAssocID="{CB05FA1D-9055-4DBC-A704-379B3B5D26DD}" presName="compNode" presStyleCnt="0"/>
      <dgm:spPr/>
    </dgm:pt>
    <dgm:pt modelId="{CCEDF130-AFFE-4CCC-9451-B02A0B8E9969}" type="pres">
      <dgm:prSet presAssocID="{CB05FA1D-9055-4DBC-A704-379B3B5D26DD}" presName="iconBgRect" presStyleLbl="bgShp" presStyleIdx="1" presStyleCnt="2"/>
      <dgm:spPr/>
    </dgm:pt>
    <dgm:pt modelId="{1D68EF1C-467D-4522-B3A8-51DCE69541B5}" type="pres">
      <dgm:prSet presAssocID="{CB05FA1D-9055-4DBC-A704-379B3B5D26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02B72F1-0F8E-4313-97DA-437907149CF6}" type="pres">
      <dgm:prSet presAssocID="{CB05FA1D-9055-4DBC-A704-379B3B5D26DD}" presName="spaceRect" presStyleCnt="0"/>
      <dgm:spPr/>
    </dgm:pt>
    <dgm:pt modelId="{773833E5-5C78-43D9-9794-905DEB018048}" type="pres">
      <dgm:prSet presAssocID="{CB05FA1D-9055-4DBC-A704-379B3B5D26D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1677F36-8FFF-4E19-B7CA-902C5C912A0D}" srcId="{9A54ED56-3346-4569-8DF5-C2A646120883}" destId="{58F12A01-B9D3-4F16-A01B-9ED983753522}" srcOrd="0" destOrd="0" parTransId="{B0A78658-6695-40F9-96EE-E597D0C2EB2E}" sibTransId="{F69A2A9B-8EC8-4033-82B5-9D2E0B4B4CD6}"/>
    <dgm:cxn modelId="{C2062B62-8291-42F9-945F-7A3E26F2F607}" type="presOf" srcId="{CB05FA1D-9055-4DBC-A704-379B3B5D26DD}" destId="{773833E5-5C78-43D9-9794-905DEB018048}" srcOrd="0" destOrd="0" presId="urn:microsoft.com/office/officeart/2018/5/layout/IconCircleLabelList"/>
    <dgm:cxn modelId="{9DD9BBE3-B053-4386-A5BC-00DA45981AFF}" type="presOf" srcId="{58F12A01-B9D3-4F16-A01B-9ED983753522}" destId="{3653E110-2609-4AC8-9953-6A3462442660}" srcOrd="0" destOrd="0" presId="urn:microsoft.com/office/officeart/2018/5/layout/IconCircleLabelList"/>
    <dgm:cxn modelId="{E9D26AE6-47D8-4A3D-80D1-0884AC123F94}" srcId="{9A54ED56-3346-4569-8DF5-C2A646120883}" destId="{CB05FA1D-9055-4DBC-A704-379B3B5D26DD}" srcOrd="1" destOrd="0" parTransId="{E23C60CD-A0C9-4E53-9834-C77A0566472A}" sibTransId="{4991BB38-FCD5-494A-A4FD-CAA6C70AA64C}"/>
    <dgm:cxn modelId="{6CAECAEA-591E-49A3-9B96-A5890E8D7B3D}" type="presOf" srcId="{9A54ED56-3346-4569-8DF5-C2A646120883}" destId="{2E82BFFC-2D1C-40E8-B93E-4940DCF86E01}" srcOrd="0" destOrd="0" presId="urn:microsoft.com/office/officeart/2018/5/layout/IconCircleLabelList"/>
    <dgm:cxn modelId="{88D14DD3-D40D-4967-A9AD-0BC4B9111536}" type="presParOf" srcId="{2E82BFFC-2D1C-40E8-B93E-4940DCF86E01}" destId="{EEDED042-35F4-4766-A85B-07420A5384E8}" srcOrd="0" destOrd="0" presId="urn:microsoft.com/office/officeart/2018/5/layout/IconCircleLabelList"/>
    <dgm:cxn modelId="{9A23A247-B7C1-4408-98E6-644749FB059E}" type="presParOf" srcId="{EEDED042-35F4-4766-A85B-07420A5384E8}" destId="{2999ACA0-6E0C-4C5C-9E5F-B2F21306C527}" srcOrd="0" destOrd="0" presId="urn:microsoft.com/office/officeart/2018/5/layout/IconCircleLabelList"/>
    <dgm:cxn modelId="{B4B7E4CD-E8D0-4235-845A-02B5B07C873E}" type="presParOf" srcId="{EEDED042-35F4-4766-A85B-07420A5384E8}" destId="{49514043-5A3D-4D56-AFA9-6C68CD146559}" srcOrd="1" destOrd="0" presId="urn:microsoft.com/office/officeart/2018/5/layout/IconCircleLabelList"/>
    <dgm:cxn modelId="{F0016F20-E493-4258-84D8-D882038EEDBE}" type="presParOf" srcId="{EEDED042-35F4-4766-A85B-07420A5384E8}" destId="{F2875E71-3A5B-45D9-B043-0AD4EB49161C}" srcOrd="2" destOrd="0" presId="urn:microsoft.com/office/officeart/2018/5/layout/IconCircleLabelList"/>
    <dgm:cxn modelId="{3825345A-337A-4234-897E-A25ED4F10E32}" type="presParOf" srcId="{EEDED042-35F4-4766-A85B-07420A5384E8}" destId="{3653E110-2609-4AC8-9953-6A3462442660}" srcOrd="3" destOrd="0" presId="urn:microsoft.com/office/officeart/2018/5/layout/IconCircleLabelList"/>
    <dgm:cxn modelId="{3E92619A-81D3-409A-8A0E-FF1C03C897B6}" type="presParOf" srcId="{2E82BFFC-2D1C-40E8-B93E-4940DCF86E01}" destId="{07981820-A450-4949-BA0F-EAF2E1784CE8}" srcOrd="1" destOrd="0" presId="urn:microsoft.com/office/officeart/2018/5/layout/IconCircleLabelList"/>
    <dgm:cxn modelId="{05631874-B17F-461A-9523-AB0CEAAC710E}" type="presParOf" srcId="{2E82BFFC-2D1C-40E8-B93E-4940DCF86E01}" destId="{18573604-0866-4F0F-8165-A7E1480535CF}" srcOrd="2" destOrd="0" presId="urn:microsoft.com/office/officeart/2018/5/layout/IconCircleLabelList"/>
    <dgm:cxn modelId="{BB080F10-CCD7-4AED-ABD3-4C3898D76EA9}" type="presParOf" srcId="{18573604-0866-4F0F-8165-A7E1480535CF}" destId="{CCEDF130-AFFE-4CCC-9451-B02A0B8E9969}" srcOrd="0" destOrd="0" presId="urn:microsoft.com/office/officeart/2018/5/layout/IconCircleLabelList"/>
    <dgm:cxn modelId="{078FDEFD-AA46-4169-BB46-286D575AB232}" type="presParOf" srcId="{18573604-0866-4F0F-8165-A7E1480535CF}" destId="{1D68EF1C-467D-4522-B3A8-51DCE69541B5}" srcOrd="1" destOrd="0" presId="urn:microsoft.com/office/officeart/2018/5/layout/IconCircleLabelList"/>
    <dgm:cxn modelId="{F99084DA-A830-4309-9915-CFB855EE8F49}" type="presParOf" srcId="{18573604-0866-4F0F-8165-A7E1480535CF}" destId="{302B72F1-0F8E-4313-97DA-437907149CF6}" srcOrd="2" destOrd="0" presId="urn:microsoft.com/office/officeart/2018/5/layout/IconCircleLabelList"/>
    <dgm:cxn modelId="{789D47C6-31A1-449E-800C-4D9F37F71643}" type="presParOf" srcId="{18573604-0866-4F0F-8165-A7E1480535CF}" destId="{773833E5-5C78-43D9-9794-905DEB01804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1ECFD5-9CDD-409C-8DCA-9BD6D70D5A5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FE6C44B-012A-4668-A759-D0EAAC65D29A}">
      <dgm:prSet/>
      <dgm:spPr/>
      <dgm:t>
        <a:bodyPr/>
        <a:lstStyle/>
        <a:p>
          <a:r>
            <a:rPr lang="en-US"/>
            <a:t>Working Quantities:</a:t>
          </a:r>
          <a:br>
            <a:rPr lang="en-US"/>
          </a:br>
          <a:r>
            <a:rPr lang="en-US"/>
            <a:t>Identified workload trends and inefficiencies in throughput.</a:t>
          </a:r>
          <a:br>
            <a:rPr lang="en-US"/>
          </a:br>
          <a:r>
            <a:rPr lang="en-US"/>
            <a:t>Some of the highlighted areas regarding operational optimization include time allocation and resource management.</a:t>
          </a:r>
        </a:p>
      </dgm:t>
    </dgm:pt>
    <dgm:pt modelId="{2CE27C67-A595-4FC4-AF1D-1BEE3289EC58}" type="parTrans" cxnId="{40A54E18-F6E2-4B9A-AE8B-D5F29031CE57}">
      <dgm:prSet/>
      <dgm:spPr/>
      <dgm:t>
        <a:bodyPr/>
        <a:lstStyle/>
        <a:p>
          <a:endParaRPr lang="en-US"/>
        </a:p>
      </dgm:t>
    </dgm:pt>
    <dgm:pt modelId="{FD49869F-03C8-43AE-B1A4-2E5C6E37EC96}" type="sibTrans" cxnId="{40A54E18-F6E2-4B9A-AE8B-D5F29031CE57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753705B1-4B4E-45E3-B57F-560038E6701F}">
      <dgm:prSet/>
      <dgm:spPr/>
      <dgm:t>
        <a:bodyPr/>
        <a:lstStyle/>
        <a:p>
          <a:r>
            <a:rPr lang="en-US"/>
            <a:t>Customer Insights:</a:t>
          </a:r>
          <a:br>
            <a:rPr lang="en-US"/>
          </a:br>
          <a:r>
            <a:rPr lang="en-US"/>
            <a:t>More users showed that the marketing strategies worked.</a:t>
          </a:r>
          <a:br>
            <a:rPr lang="en-US"/>
          </a:br>
          <a:r>
            <a:rPr lang="en-US"/>
            <a:t>Retention analysis showed ways to make onboarding and early engagement better.</a:t>
          </a:r>
        </a:p>
      </dgm:t>
    </dgm:pt>
    <dgm:pt modelId="{5BB8A3BA-5376-45E4-8842-6966EA8BA7D5}" type="parTrans" cxnId="{E092AA8D-2788-4A27-88D9-099EC5F540C3}">
      <dgm:prSet/>
      <dgm:spPr/>
      <dgm:t>
        <a:bodyPr/>
        <a:lstStyle/>
        <a:p>
          <a:endParaRPr lang="en-US"/>
        </a:p>
      </dgm:t>
    </dgm:pt>
    <dgm:pt modelId="{A39E6519-7961-493F-9EF0-03F465EF776B}" type="sibTrans" cxnId="{E092AA8D-2788-4A27-88D9-099EC5F540C3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D546E235-7B8B-43AC-84DA-3A78104462CB}">
      <dgm:prSet/>
      <dgm:spPr/>
      <dgm:t>
        <a:bodyPr/>
        <a:lstStyle/>
        <a:p>
          <a:r>
            <a:rPr lang="en-US"/>
            <a:t>Device Preference:</a:t>
          </a:r>
          <a:br>
            <a:rPr lang="en-US"/>
          </a:br>
          <a:r>
            <a:rPr lang="en-US"/>
            <a:t>Because of this, mobile-device dominance is changing towards mobile-first development strategies.</a:t>
          </a:r>
        </a:p>
      </dgm:t>
    </dgm:pt>
    <dgm:pt modelId="{78742024-8506-47E1-A2F3-ED81D2833825}" type="parTrans" cxnId="{96B565BA-45F5-4B73-9473-339915F9480F}">
      <dgm:prSet/>
      <dgm:spPr/>
      <dgm:t>
        <a:bodyPr/>
        <a:lstStyle/>
        <a:p>
          <a:endParaRPr lang="en-US"/>
        </a:p>
      </dgm:t>
    </dgm:pt>
    <dgm:pt modelId="{502E837C-7D9A-480A-95DB-F01EF0DE0D94}" type="sibTrans" cxnId="{96B565BA-45F5-4B73-9473-339915F9480F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11C5CFA2-828C-4EAF-9580-DF1BBFFAD98E}">
      <dgm:prSet/>
      <dgm:spPr/>
      <dgm:t>
        <a:bodyPr/>
        <a:lstStyle/>
        <a:p>
          <a:r>
            <a:rPr lang="en-US"/>
            <a:t>Email Effectiveness:</a:t>
          </a:r>
          <a:br>
            <a:rPr lang="en-US"/>
          </a:br>
          <a:r>
            <a:rPr lang="en-US"/>
            <a:t>High engagement rates revealed how vital personalized and targeted email campaigns are.</a:t>
          </a:r>
        </a:p>
      </dgm:t>
    </dgm:pt>
    <dgm:pt modelId="{950EFE0D-3AE3-4B38-893F-AD128C345E38}" type="parTrans" cxnId="{A1353587-1A30-4072-A27D-8BADEA9D5C69}">
      <dgm:prSet/>
      <dgm:spPr/>
      <dgm:t>
        <a:bodyPr/>
        <a:lstStyle/>
        <a:p>
          <a:endParaRPr lang="en-US"/>
        </a:p>
      </dgm:t>
    </dgm:pt>
    <dgm:pt modelId="{37DD6D1A-5906-45BE-86F4-D979D65D3952}" type="sibTrans" cxnId="{A1353587-1A30-4072-A27D-8BADEA9D5C69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EBC8AB7A-60DB-424F-BC86-D5F96B8D74E2}" type="pres">
      <dgm:prSet presAssocID="{611ECFD5-9CDD-409C-8DCA-9BD6D70D5A53}" presName="Name0" presStyleCnt="0">
        <dgm:presLayoutVars>
          <dgm:animLvl val="lvl"/>
          <dgm:resizeHandles val="exact"/>
        </dgm:presLayoutVars>
      </dgm:prSet>
      <dgm:spPr/>
    </dgm:pt>
    <dgm:pt modelId="{07F3D04D-B835-448C-BC03-C68D82AE3A54}" type="pres">
      <dgm:prSet presAssocID="{9FE6C44B-012A-4668-A759-D0EAAC65D29A}" presName="compositeNode" presStyleCnt="0">
        <dgm:presLayoutVars>
          <dgm:bulletEnabled val="1"/>
        </dgm:presLayoutVars>
      </dgm:prSet>
      <dgm:spPr/>
    </dgm:pt>
    <dgm:pt modelId="{F9D98B1A-ED27-4082-ADC5-C8DB3DE7DBAA}" type="pres">
      <dgm:prSet presAssocID="{9FE6C44B-012A-4668-A759-D0EAAC65D29A}" presName="bgRect" presStyleLbl="alignNode1" presStyleIdx="0" presStyleCnt="4"/>
      <dgm:spPr/>
    </dgm:pt>
    <dgm:pt modelId="{CB5A3DA6-D678-4335-8D26-63081112DF0B}" type="pres">
      <dgm:prSet presAssocID="{FD49869F-03C8-43AE-B1A4-2E5C6E37EC9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BE0EA2F1-47F9-4B06-98F3-1907551C4A9D}" type="pres">
      <dgm:prSet presAssocID="{9FE6C44B-012A-4668-A759-D0EAAC65D29A}" presName="nodeRect" presStyleLbl="alignNode1" presStyleIdx="0" presStyleCnt="4">
        <dgm:presLayoutVars>
          <dgm:bulletEnabled val="1"/>
        </dgm:presLayoutVars>
      </dgm:prSet>
      <dgm:spPr/>
    </dgm:pt>
    <dgm:pt modelId="{8BDEEA7C-91D7-48C6-AFC4-A8A64B2A547A}" type="pres">
      <dgm:prSet presAssocID="{FD49869F-03C8-43AE-B1A4-2E5C6E37EC96}" presName="sibTrans" presStyleCnt="0"/>
      <dgm:spPr/>
    </dgm:pt>
    <dgm:pt modelId="{B9A3DEB4-B36B-450F-B255-758371FB5538}" type="pres">
      <dgm:prSet presAssocID="{753705B1-4B4E-45E3-B57F-560038E6701F}" presName="compositeNode" presStyleCnt="0">
        <dgm:presLayoutVars>
          <dgm:bulletEnabled val="1"/>
        </dgm:presLayoutVars>
      </dgm:prSet>
      <dgm:spPr/>
    </dgm:pt>
    <dgm:pt modelId="{805711C4-2C9D-4EF0-87E5-FB5ED9AE7346}" type="pres">
      <dgm:prSet presAssocID="{753705B1-4B4E-45E3-B57F-560038E6701F}" presName="bgRect" presStyleLbl="alignNode1" presStyleIdx="1" presStyleCnt="4"/>
      <dgm:spPr/>
    </dgm:pt>
    <dgm:pt modelId="{9933B728-B23F-4BEA-AFD7-FECA0ADFDED6}" type="pres">
      <dgm:prSet presAssocID="{A39E6519-7961-493F-9EF0-03F465EF776B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57706189-C710-4B7A-9C6F-A494CC818C6E}" type="pres">
      <dgm:prSet presAssocID="{753705B1-4B4E-45E3-B57F-560038E6701F}" presName="nodeRect" presStyleLbl="alignNode1" presStyleIdx="1" presStyleCnt="4">
        <dgm:presLayoutVars>
          <dgm:bulletEnabled val="1"/>
        </dgm:presLayoutVars>
      </dgm:prSet>
      <dgm:spPr/>
    </dgm:pt>
    <dgm:pt modelId="{509A84D2-ADDB-4BED-9B46-B191E30ABA90}" type="pres">
      <dgm:prSet presAssocID="{A39E6519-7961-493F-9EF0-03F465EF776B}" presName="sibTrans" presStyleCnt="0"/>
      <dgm:spPr/>
    </dgm:pt>
    <dgm:pt modelId="{3A6F1D3B-FFBE-4724-AD20-8430AA81DA6E}" type="pres">
      <dgm:prSet presAssocID="{D546E235-7B8B-43AC-84DA-3A78104462CB}" presName="compositeNode" presStyleCnt="0">
        <dgm:presLayoutVars>
          <dgm:bulletEnabled val="1"/>
        </dgm:presLayoutVars>
      </dgm:prSet>
      <dgm:spPr/>
    </dgm:pt>
    <dgm:pt modelId="{768B7ECF-A571-48FD-A9A3-0E417148E797}" type="pres">
      <dgm:prSet presAssocID="{D546E235-7B8B-43AC-84DA-3A78104462CB}" presName="bgRect" presStyleLbl="alignNode1" presStyleIdx="2" presStyleCnt="4"/>
      <dgm:spPr/>
    </dgm:pt>
    <dgm:pt modelId="{00EC30F5-41A9-484F-BB30-B8D79E6EA193}" type="pres">
      <dgm:prSet presAssocID="{502E837C-7D9A-480A-95DB-F01EF0DE0D94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CCBDB27-8C16-47FF-82C6-854A3F1640A2}" type="pres">
      <dgm:prSet presAssocID="{D546E235-7B8B-43AC-84DA-3A78104462CB}" presName="nodeRect" presStyleLbl="alignNode1" presStyleIdx="2" presStyleCnt="4">
        <dgm:presLayoutVars>
          <dgm:bulletEnabled val="1"/>
        </dgm:presLayoutVars>
      </dgm:prSet>
      <dgm:spPr/>
    </dgm:pt>
    <dgm:pt modelId="{B4DAD4C1-DE23-45CD-A6C7-EFFDF20167EE}" type="pres">
      <dgm:prSet presAssocID="{502E837C-7D9A-480A-95DB-F01EF0DE0D94}" presName="sibTrans" presStyleCnt="0"/>
      <dgm:spPr/>
    </dgm:pt>
    <dgm:pt modelId="{0A5001C0-40B1-4E3D-A087-4A06EF556C10}" type="pres">
      <dgm:prSet presAssocID="{11C5CFA2-828C-4EAF-9580-DF1BBFFAD98E}" presName="compositeNode" presStyleCnt="0">
        <dgm:presLayoutVars>
          <dgm:bulletEnabled val="1"/>
        </dgm:presLayoutVars>
      </dgm:prSet>
      <dgm:spPr/>
    </dgm:pt>
    <dgm:pt modelId="{C9EB33C3-AAD0-4708-949B-AE1CA233C38E}" type="pres">
      <dgm:prSet presAssocID="{11C5CFA2-828C-4EAF-9580-DF1BBFFAD98E}" presName="bgRect" presStyleLbl="alignNode1" presStyleIdx="3" presStyleCnt="4"/>
      <dgm:spPr/>
    </dgm:pt>
    <dgm:pt modelId="{E4A119F5-47D0-400A-9996-D6E633FA7FD1}" type="pres">
      <dgm:prSet presAssocID="{37DD6D1A-5906-45BE-86F4-D979D65D3952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51BB8A5F-B73A-46E6-8B2D-E91EE2C82597}" type="pres">
      <dgm:prSet presAssocID="{11C5CFA2-828C-4EAF-9580-DF1BBFFAD98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40A54E18-F6E2-4B9A-AE8B-D5F29031CE57}" srcId="{611ECFD5-9CDD-409C-8DCA-9BD6D70D5A53}" destId="{9FE6C44B-012A-4668-A759-D0EAAC65D29A}" srcOrd="0" destOrd="0" parTransId="{2CE27C67-A595-4FC4-AF1D-1BEE3289EC58}" sibTransId="{FD49869F-03C8-43AE-B1A4-2E5C6E37EC96}"/>
    <dgm:cxn modelId="{0F825926-02BD-4DB1-AFF4-A67D290839D9}" type="presOf" srcId="{611ECFD5-9CDD-409C-8DCA-9BD6D70D5A53}" destId="{EBC8AB7A-60DB-424F-BC86-D5F96B8D74E2}" srcOrd="0" destOrd="0" presId="urn:microsoft.com/office/officeart/2016/7/layout/LinearBlockProcessNumbered"/>
    <dgm:cxn modelId="{25259426-7EF8-4A17-B171-C5D5E4A0B58D}" type="presOf" srcId="{753705B1-4B4E-45E3-B57F-560038E6701F}" destId="{57706189-C710-4B7A-9C6F-A494CC818C6E}" srcOrd="1" destOrd="0" presId="urn:microsoft.com/office/officeart/2016/7/layout/LinearBlockProcessNumbered"/>
    <dgm:cxn modelId="{ACBF8661-A635-4058-8DD6-A269442934CD}" type="presOf" srcId="{11C5CFA2-828C-4EAF-9580-DF1BBFFAD98E}" destId="{51BB8A5F-B73A-46E6-8B2D-E91EE2C82597}" srcOrd="1" destOrd="0" presId="urn:microsoft.com/office/officeart/2016/7/layout/LinearBlockProcessNumbered"/>
    <dgm:cxn modelId="{60196765-DA88-44EF-BEA9-4159308BBF30}" type="presOf" srcId="{9FE6C44B-012A-4668-A759-D0EAAC65D29A}" destId="{BE0EA2F1-47F9-4B06-98F3-1907551C4A9D}" srcOrd="1" destOrd="0" presId="urn:microsoft.com/office/officeart/2016/7/layout/LinearBlockProcessNumbered"/>
    <dgm:cxn modelId="{522C5D72-71EB-4C55-B641-BBD5595A0322}" type="presOf" srcId="{A39E6519-7961-493F-9EF0-03F465EF776B}" destId="{9933B728-B23F-4BEA-AFD7-FECA0ADFDED6}" srcOrd="0" destOrd="0" presId="urn:microsoft.com/office/officeart/2016/7/layout/LinearBlockProcessNumbered"/>
    <dgm:cxn modelId="{A1353587-1A30-4072-A27D-8BADEA9D5C69}" srcId="{611ECFD5-9CDD-409C-8DCA-9BD6D70D5A53}" destId="{11C5CFA2-828C-4EAF-9580-DF1BBFFAD98E}" srcOrd="3" destOrd="0" parTransId="{950EFE0D-3AE3-4B38-893F-AD128C345E38}" sibTransId="{37DD6D1A-5906-45BE-86F4-D979D65D3952}"/>
    <dgm:cxn modelId="{E092AA8D-2788-4A27-88D9-099EC5F540C3}" srcId="{611ECFD5-9CDD-409C-8DCA-9BD6D70D5A53}" destId="{753705B1-4B4E-45E3-B57F-560038E6701F}" srcOrd="1" destOrd="0" parTransId="{5BB8A3BA-5376-45E4-8842-6966EA8BA7D5}" sibTransId="{A39E6519-7961-493F-9EF0-03F465EF776B}"/>
    <dgm:cxn modelId="{EDD54A90-9C59-47BC-BD72-F119BB33F057}" type="presOf" srcId="{D546E235-7B8B-43AC-84DA-3A78104462CB}" destId="{768B7ECF-A571-48FD-A9A3-0E417148E797}" srcOrd="0" destOrd="0" presId="urn:microsoft.com/office/officeart/2016/7/layout/LinearBlockProcessNumbered"/>
    <dgm:cxn modelId="{73FD81AF-FB84-458B-8F76-9AE15C429D40}" type="presOf" srcId="{FD49869F-03C8-43AE-B1A4-2E5C6E37EC96}" destId="{CB5A3DA6-D678-4335-8D26-63081112DF0B}" srcOrd="0" destOrd="0" presId="urn:microsoft.com/office/officeart/2016/7/layout/LinearBlockProcessNumbered"/>
    <dgm:cxn modelId="{9E6BF0B9-8D18-48AD-8186-A92CC326D981}" type="presOf" srcId="{D546E235-7B8B-43AC-84DA-3A78104462CB}" destId="{5CCBDB27-8C16-47FF-82C6-854A3F1640A2}" srcOrd="1" destOrd="0" presId="urn:microsoft.com/office/officeart/2016/7/layout/LinearBlockProcessNumbered"/>
    <dgm:cxn modelId="{96B565BA-45F5-4B73-9473-339915F9480F}" srcId="{611ECFD5-9CDD-409C-8DCA-9BD6D70D5A53}" destId="{D546E235-7B8B-43AC-84DA-3A78104462CB}" srcOrd="2" destOrd="0" parTransId="{78742024-8506-47E1-A2F3-ED81D2833825}" sibTransId="{502E837C-7D9A-480A-95DB-F01EF0DE0D94}"/>
    <dgm:cxn modelId="{93AA7BBE-51A7-4340-B7B1-03E460505858}" type="presOf" srcId="{9FE6C44B-012A-4668-A759-D0EAAC65D29A}" destId="{F9D98B1A-ED27-4082-ADC5-C8DB3DE7DBAA}" srcOrd="0" destOrd="0" presId="urn:microsoft.com/office/officeart/2016/7/layout/LinearBlockProcessNumbered"/>
    <dgm:cxn modelId="{E6AB8ED3-1361-48E0-9428-5BF46D626963}" type="presOf" srcId="{37DD6D1A-5906-45BE-86F4-D979D65D3952}" destId="{E4A119F5-47D0-400A-9996-D6E633FA7FD1}" srcOrd="0" destOrd="0" presId="urn:microsoft.com/office/officeart/2016/7/layout/LinearBlockProcessNumbered"/>
    <dgm:cxn modelId="{57624FDF-3F95-4C76-BDFA-484078527F13}" type="presOf" srcId="{753705B1-4B4E-45E3-B57F-560038E6701F}" destId="{805711C4-2C9D-4EF0-87E5-FB5ED9AE7346}" srcOrd="0" destOrd="0" presId="urn:microsoft.com/office/officeart/2016/7/layout/LinearBlockProcessNumbered"/>
    <dgm:cxn modelId="{C2C135F7-EFD8-4DE5-9463-C3E947665F9E}" type="presOf" srcId="{11C5CFA2-828C-4EAF-9580-DF1BBFFAD98E}" destId="{C9EB33C3-AAD0-4708-949B-AE1CA233C38E}" srcOrd="0" destOrd="0" presId="urn:microsoft.com/office/officeart/2016/7/layout/LinearBlockProcessNumbered"/>
    <dgm:cxn modelId="{36CBF4FE-3098-4812-9760-E50A50719D0E}" type="presOf" srcId="{502E837C-7D9A-480A-95DB-F01EF0DE0D94}" destId="{00EC30F5-41A9-484F-BB30-B8D79E6EA193}" srcOrd="0" destOrd="0" presId="urn:microsoft.com/office/officeart/2016/7/layout/LinearBlockProcessNumbered"/>
    <dgm:cxn modelId="{E78E8906-A4FE-4F5B-9DAF-16BBD06A6E4D}" type="presParOf" srcId="{EBC8AB7A-60DB-424F-BC86-D5F96B8D74E2}" destId="{07F3D04D-B835-448C-BC03-C68D82AE3A54}" srcOrd="0" destOrd="0" presId="urn:microsoft.com/office/officeart/2016/7/layout/LinearBlockProcessNumbered"/>
    <dgm:cxn modelId="{58220CEB-781D-487E-AA89-B20D061955A7}" type="presParOf" srcId="{07F3D04D-B835-448C-BC03-C68D82AE3A54}" destId="{F9D98B1A-ED27-4082-ADC5-C8DB3DE7DBAA}" srcOrd="0" destOrd="0" presId="urn:microsoft.com/office/officeart/2016/7/layout/LinearBlockProcessNumbered"/>
    <dgm:cxn modelId="{95403C3F-3D80-4ADB-AAD8-BD3DDD182521}" type="presParOf" srcId="{07F3D04D-B835-448C-BC03-C68D82AE3A54}" destId="{CB5A3DA6-D678-4335-8D26-63081112DF0B}" srcOrd="1" destOrd="0" presId="urn:microsoft.com/office/officeart/2016/7/layout/LinearBlockProcessNumbered"/>
    <dgm:cxn modelId="{4CEA495C-041D-4686-92F2-61A5BC848AEF}" type="presParOf" srcId="{07F3D04D-B835-448C-BC03-C68D82AE3A54}" destId="{BE0EA2F1-47F9-4B06-98F3-1907551C4A9D}" srcOrd="2" destOrd="0" presId="urn:microsoft.com/office/officeart/2016/7/layout/LinearBlockProcessNumbered"/>
    <dgm:cxn modelId="{31C2F7F7-F05D-4E71-B9BF-C3F0D763362B}" type="presParOf" srcId="{EBC8AB7A-60DB-424F-BC86-D5F96B8D74E2}" destId="{8BDEEA7C-91D7-48C6-AFC4-A8A64B2A547A}" srcOrd="1" destOrd="0" presId="urn:microsoft.com/office/officeart/2016/7/layout/LinearBlockProcessNumbered"/>
    <dgm:cxn modelId="{E35795FD-D679-4863-9DA5-E10F629CE072}" type="presParOf" srcId="{EBC8AB7A-60DB-424F-BC86-D5F96B8D74E2}" destId="{B9A3DEB4-B36B-450F-B255-758371FB5538}" srcOrd="2" destOrd="0" presId="urn:microsoft.com/office/officeart/2016/7/layout/LinearBlockProcessNumbered"/>
    <dgm:cxn modelId="{A9E69152-C7DA-4FC2-B49E-6846296CE4EA}" type="presParOf" srcId="{B9A3DEB4-B36B-450F-B255-758371FB5538}" destId="{805711C4-2C9D-4EF0-87E5-FB5ED9AE7346}" srcOrd="0" destOrd="0" presId="urn:microsoft.com/office/officeart/2016/7/layout/LinearBlockProcessNumbered"/>
    <dgm:cxn modelId="{C06027AE-6152-488E-899A-7EC311E42151}" type="presParOf" srcId="{B9A3DEB4-B36B-450F-B255-758371FB5538}" destId="{9933B728-B23F-4BEA-AFD7-FECA0ADFDED6}" srcOrd="1" destOrd="0" presId="urn:microsoft.com/office/officeart/2016/7/layout/LinearBlockProcessNumbered"/>
    <dgm:cxn modelId="{F0C3E5FE-0769-498C-A5C6-5BEAF0DD07A4}" type="presParOf" srcId="{B9A3DEB4-B36B-450F-B255-758371FB5538}" destId="{57706189-C710-4B7A-9C6F-A494CC818C6E}" srcOrd="2" destOrd="0" presId="urn:microsoft.com/office/officeart/2016/7/layout/LinearBlockProcessNumbered"/>
    <dgm:cxn modelId="{13875C8F-1BD1-4DEF-91A9-15F2C94D6004}" type="presParOf" srcId="{EBC8AB7A-60DB-424F-BC86-D5F96B8D74E2}" destId="{509A84D2-ADDB-4BED-9B46-B191E30ABA90}" srcOrd="3" destOrd="0" presId="urn:microsoft.com/office/officeart/2016/7/layout/LinearBlockProcessNumbered"/>
    <dgm:cxn modelId="{79BC51E8-732C-4E06-8281-236AE120907A}" type="presParOf" srcId="{EBC8AB7A-60DB-424F-BC86-D5F96B8D74E2}" destId="{3A6F1D3B-FFBE-4724-AD20-8430AA81DA6E}" srcOrd="4" destOrd="0" presId="urn:microsoft.com/office/officeart/2016/7/layout/LinearBlockProcessNumbered"/>
    <dgm:cxn modelId="{18285AB2-A700-4C6E-A840-BA5B34C491F8}" type="presParOf" srcId="{3A6F1D3B-FFBE-4724-AD20-8430AA81DA6E}" destId="{768B7ECF-A571-48FD-A9A3-0E417148E797}" srcOrd="0" destOrd="0" presId="urn:microsoft.com/office/officeart/2016/7/layout/LinearBlockProcessNumbered"/>
    <dgm:cxn modelId="{878136FE-E397-4127-9DC0-0AB195CD73BE}" type="presParOf" srcId="{3A6F1D3B-FFBE-4724-AD20-8430AA81DA6E}" destId="{00EC30F5-41A9-484F-BB30-B8D79E6EA193}" srcOrd="1" destOrd="0" presId="urn:microsoft.com/office/officeart/2016/7/layout/LinearBlockProcessNumbered"/>
    <dgm:cxn modelId="{03E16293-7EF6-4059-92A4-12A0165CC681}" type="presParOf" srcId="{3A6F1D3B-FFBE-4724-AD20-8430AA81DA6E}" destId="{5CCBDB27-8C16-47FF-82C6-854A3F1640A2}" srcOrd="2" destOrd="0" presId="urn:microsoft.com/office/officeart/2016/7/layout/LinearBlockProcessNumbered"/>
    <dgm:cxn modelId="{599396A0-6377-483D-875F-65A4A640EC90}" type="presParOf" srcId="{EBC8AB7A-60DB-424F-BC86-D5F96B8D74E2}" destId="{B4DAD4C1-DE23-45CD-A6C7-EFFDF20167EE}" srcOrd="5" destOrd="0" presId="urn:microsoft.com/office/officeart/2016/7/layout/LinearBlockProcessNumbered"/>
    <dgm:cxn modelId="{1575742B-E7BE-4053-B472-B197C0D4F655}" type="presParOf" srcId="{EBC8AB7A-60DB-424F-BC86-D5F96B8D74E2}" destId="{0A5001C0-40B1-4E3D-A087-4A06EF556C10}" srcOrd="6" destOrd="0" presId="urn:microsoft.com/office/officeart/2016/7/layout/LinearBlockProcessNumbered"/>
    <dgm:cxn modelId="{ACF13A9A-F685-4625-93FE-597885A9466C}" type="presParOf" srcId="{0A5001C0-40B1-4E3D-A087-4A06EF556C10}" destId="{C9EB33C3-AAD0-4708-949B-AE1CA233C38E}" srcOrd="0" destOrd="0" presId="urn:microsoft.com/office/officeart/2016/7/layout/LinearBlockProcessNumbered"/>
    <dgm:cxn modelId="{F22A7A13-CDC9-4615-8AC2-F4F95669A8FF}" type="presParOf" srcId="{0A5001C0-40B1-4E3D-A087-4A06EF556C10}" destId="{E4A119F5-47D0-400A-9996-D6E633FA7FD1}" srcOrd="1" destOrd="0" presId="urn:microsoft.com/office/officeart/2016/7/layout/LinearBlockProcessNumbered"/>
    <dgm:cxn modelId="{12F199F7-1898-4012-A764-78F5686DDD0C}" type="presParOf" srcId="{0A5001C0-40B1-4E3D-A087-4A06EF556C10}" destId="{51BB8A5F-B73A-46E6-8B2D-E91EE2C8259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9ACA0-6E0C-4C5C-9E5F-B2F21306C527}">
      <dsp:nvSpPr>
        <dsp:cNvPr id="0" name=""/>
        <dsp:cNvSpPr/>
      </dsp:nvSpPr>
      <dsp:spPr>
        <a:xfrm>
          <a:off x="2102400" y="17121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14043-5A3D-4D56-AFA9-6C68CD146559}">
      <dsp:nvSpPr>
        <dsp:cNvPr id="0" name=""/>
        <dsp:cNvSpPr/>
      </dsp:nvSpPr>
      <dsp:spPr>
        <a:xfrm>
          <a:off x="2570400" y="63921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3E110-2609-4AC8-9953-6A3462442660}">
      <dsp:nvSpPr>
        <dsp:cNvPr id="0" name=""/>
        <dsp:cNvSpPr/>
      </dsp:nvSpPr>
      <dsp:spPr>
        <a:xfrm>
          <a:off x="1400400" y="3051212"/>
          <a:ext cx="36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Analyzing operational metrics and user engagement to try and find the trends and interesting areas for improving product use. </a:t>
          </a:r>
        </a:p>
      </dsp:txBody>
      <dsp:txXfrm>
        <a:off x="1400400" y="3051212"/>
        <a:ext cx="3600000" cy="855000"/>
      </dsp:txXfrm>
    </dsp:sp>
    <dsp:sp modelId="{CCEDF130-AFFE-4CCC-9451-B02A0B8E9969}">
      <dsp:nvSpPr>
        <dsp:cNvPr id="0" name=""/>
        <dsp:cNvSpPr/>
      </dsp:nvSpPr>
      <dsp:spPr>
        <a:xfrm>
          <a:off x="6332400" y="17121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8EF1C-467D-4522-B3A8-51DCE69541B5}">
      <dsp:nvSpPr>
        <dsp:cNvPr id="0" name=""/>
        <dsp:cNvSpPr/>
      </dsp:nvSpPr>
      <dsp:spPr>
        <a:xfrm>
          <a:off x="6800400" y="63921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833E5-5C78-43D9-9794-905DEB018048}">
      <dsp:nvSpPr>
        <dsp:cNvPr id="0" name=""/>
        <dsp:cNvSpPr/>
      </dsp:nvSpPr>
      <dsp:spPr>
        <a:xfrm>
          <a:off x="5630400" y="3051212"/>
          <a:ext cx="36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Analysis Breakdown includes different parts such as the sign-up pattern, the engagement patterns, throughput, retention, and email engagement.  get useful insights into improving overall performance.</a:t>
          </a:r>
        </a:p>
      </dsp:txBody>
      <dsp:txXfrm>
        <a:off x="5630400" y="3051212"/>
        <a:ext cx="36000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98B1A-ED27-4082-ADC5-C8DB3DE7DBAA}">
      <dsp:nvSpPr>
        <dsp:cNvPr id="0" name=""/>
        <dsp:cNvSpPr/>
      </dsp:nvSpPr>
      <dsp:spPr>
        <a:xfrm>
          <a:off x="223" y="513295"/>
          <a:ext cx="2701389" cy="32416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37" tIns="0" rIns="26683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Working Quantities:</a:t>
          </a:r>
          <a:br>
            <a:rPr lang="en-US" sz="1100" kern="1200"/>
          </a:br>
          <a:r>
            <a:rPr lang="en-US" sz="1100" kern="1200"/>
            <a:t>Identified workload trends and inefficiencies in throughput.</a:t>
          </a:r>
          <a:br>
            <a:rPr lang="en-US" sz="1100" kern="1200"/>
          </a:br>
          <a:r>
            <a:rPr lang="en-US" sz="1100" kern="1200"/>
            <a:t>Some of the highlighted areas regarding operational optimization include time allocation and resource management.</a:t>
          </a:r>
        </a:p>
      </dsp:txBody>
      <dsp:txXfrm>
        <a:off x="223" y="1809962"/>
        <a:ext cx="2701389" cy="1945000"/>
      </dsp:txXfrm>
    </dsp:sp>
    <dsp:sp modelId="{CB5A3DA6-D678-4335-8D26-63081112DF0B}">
      <dsp:nvSpPr>
        <dsp:cNvPr id="0" name=""/>
        <dsp:cNvSpPr/>
      </dsp:nvSpPr>
      <dsp:spPr>
        <a:xfrm>
          <a:off x="223" y="513295"/>
          <a:ext cx="2701389" cy="12966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37" tIns="165100" rIns="2668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23" y="513295"/>
        <a:ext cx="2701389" cy="1296667"/>
      </dsp:txXfrm>
    </dsp:sp>
    <dsp:sp modelId="{805711C4-2C9D-4EF0-87E5-FB5ED9AE7346}">
      <dsp:nvSpPr>
        <dsp:cNvPr id="0" name=""/>
        <dsp:cNvSpPr/>
      </dsp:nvSpPr>
      <dsp:spPr>
        <a:xfrm>
          <a:off x="2917724" y="513295"/>
          <a:ext cx="2701389" cy="32416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37" tIns="0" rIns="26683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 Insights:</a:t>
          </a:r>
          <a:br>
            <a:rPr lang="en-US" sz="1100" kern="1200"/>
          </a:br>
          <a:r>
            <a:rPr lang="en-US" sz="1100" kern="1200"/>
            <a:t>More users showed that the marketing strategies worked.</a:t>
          </a:r>
          <a:br>
            <a:rPr lang="en-US" sz="1100" kern="1200"/>
          </a:br>
          <a:r>
            <a:rPr lang="en-US" sz="1100" kern="1200"/>
            <a:t>Retention analysis showed ways to make onboarding and early engagement better.</a:t>
          </a:r>
        </a:p>
      </dsp:txBody>
      <dsp:txXfrm>
        <a:off x="2917724" y="1809962"/>
        <a:ext cx="2701389" cy="1945000"/>
      </dsp:txXfrm>
    </dsp:sp>
    <dsp:sp modelId="{9933B728-B23F-4BEA-AFD7-FECA0ADFDED6}">
      <dsp:nvSpPr>
        <dsp:cNvPr id="0" name=""/>
        <dsp:cNvSpPr/>
      </dsp:nvSpPr>
      <dsp:spPr>
        <a:xfrm>
          <a:off x="2917724" y="513295"/>
          <a:ext cx="2701389" cy="12966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37" tIns="165100" rIns="2668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917724" y="513295"/>
        <a:ext cx="2701389" cy="1296667"/>
      </dsp:txXfrm>
    </dsp:sp>
    <dsp:sp modelId="{768B7ECF-A571-48FD-A9A3-0E417148E797}">
      <dsp:nvSpPr>
        <dsp:cNvPr id="0" name=""/>
        <dsp:cNvSpPr/>
      </dsp:nvSpPr>
      <dsp:spPr>
        <a:xfrm>
          <a:off x="5835226" y="513295"/>
          <a:ext cx="2701389" cy="32416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37" tIns="0" rIns="26683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Device Preference:</a:t>
          </a:r>
          <a:br>
            <a:rPr lang="en-US" sz="1100" kern="1200"/>
          </a:br>
          <a:r>
            <a:rPr lang="en-US" sz="1100" kern="1200"/>
            <a:t>Because of this, mobile-device dominance is changing towards mobile-first development strategies.</a:t>
          </a:r>
        </a:p>
      </dsp:txBody>
      <dsp:txXfrm>
        <a:off x="5835226" y="1809962"/>
        <a:ext cx="2701389" cy="1945000"/>
      </dsp:txXfrm>
    </dsp:sp>
    <dsp:sp modelId="{00EC30F5-41A9-484F-BB30-B8D79E6EA193}">
      <dsp:nvSpPr>
        <dsp:cNvPr id="0" name=""/>
        <dsp:cNvSpPr/>
      </dsp:nvSpPr>
      <dsp:spPr>
        <a:xfrm>
          <a:off x="5835226" y="513295"/>
          <a:ext cx="2701389" cy="12966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37" tIns="165100" rIns="2668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835226" y="513295"/>
        <a:ext cx="2701389" cy="1296667"/>
      </dsp:txXfrm>
    </dsp:sp>
    <dsp:sp modelId="{C9EB33C3-AAD0-4708-949B-AE1CA233C38E}">
      <dsp:nvSpPr>
        <dsp:cNvPr id="0" name=""/>
        <dsp:cNvSpPr/>
      </dsp:nvSpPr>
      <dsp:spPr>
        <a:xfrm>
          <a:off x="8752727" y="513295"/>
          <a:ext cx="2701389" cy="32416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37" tIns="0" rIns="26683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Email Effectiveness:</a:t>
          </a:r>
          <a:br>
            <a:rPr lang="en-US" sz="1100" kern="1200"/>
          </a:br>
          <a:r>
            <a:rPr lang="en-US" sz="1100" kern="1200"/>
            <a:t>High engagement rates revealed how vital personalized and targeted email campaigns are.</a:t>
          </a:r>
        </a:p>
      </dsp:txBody>
      <dsp:txXfrm>
        <a:off x="8752727" y="1809962"/>
        <a:ext cx="2701389" cy="1945000"/>
      </dsp:txXfrm>
    </dsp:sp>
    <dsp:sp modelId="{E4A119F5-47D0-400A-9996-D6E633FA7FD1}">
      <dsp:nvSpPr>
        <dsp:cNvPr id="0" name=""/>
        <dsp:cNvSpPr/>
      </dsp:nvSpPr>
      <dsp:spPr>
        <a:xfrm>
          <a:off x="8752727" y="513295"/>
          <a:ext cx="2701389" cy="12966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37" tIns="165100" rIns="2668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752727" y="513295"/>
        <a:ext cx="2701389" cy="1296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6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5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1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3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3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0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and pink paint mixture">
            <a:extLst>
              <a:ext uri="{FF2B5EF4-FFF2-40B4-BE49-F238E27FC236}">
                <a16:creationId xmlns:a16="http://schemas.microsoft.com/office/drawing/2014/main" id="{2C4E6642-39EB-5ECD-428E-609B48A15F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56BD7DD2-1738-4D5D-955B-0F7C68C9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34478" y="3308697"/>
            <a:ext cx="2657521" cy="3554844"/>
          </a:xfrm>
          <a:custGeom>
            <a:avLst/>
            <a:gdLst>
              <a:gd name="connsiteX0" fmla="*/ 1231997 w 3761741"/>
              <a:gd name="connsiteY0" fmla="*/ 3753085 h 5031909"/>
              <a:gd name="connsiteX1" fmla="*/ 1491504 w 3761741"/>
              <a:gd name="connsiteY1" fmla="*/ 3915246 h 5031909"/>
              <a:gd name="connsiteX2" fmla="*/ 1372239 w 3761741"/>
              <a:gd name="connsiteY2" fmla="*/ 4360348 h 5031909"/>
              <a:gd name="connsiteX3" fmla="*/ 927138 w 3761741"/>
              <a:gd name="connsiteY3" fmla="*/ 4241084 h 5031909"/>
              <a:gd name="connsiteX4" fmla="*/ 1046403 w 3761741"/>
              <a:gd name="connsiteY4" fmla="*/ 3795982 h 5031909"/>
              <a:gd name="connsiteX5" fmla="*/ 1231997 w 3761741"/>
              <a:gd name="connsiteY5" fmla="*/ 3753085 h 5031909"/>
              <a:gd name="connsiteX6" fmla="*/ 1759997 w 3761741"/>
              <a:gd name="connsiteY6" fmla="*/ 3489191 h 5031909"/>
              <a:gd name="connsiteX7" fmla="*/ 1919508 w 3761741"/>
              <a:gd name="connsiteY7" fmla="*/ 3568587 h 5031909"/>
              <a:gd name="connsiteX8" fmla="*/ 1860512 w 3761741"/>
              <a:gd name="connsiteY8" fmla="*/ 3788765 h 5031909"/>
              <a:gd name="connsiteX9" fmla="*/ 1640334 w 3761741"/>
              <a:gd name="connsiteY9" fmla="*/ 3729768 h 5031909"/>
              <a:gd name="connsiteX10" fmla="*/ 1699331 w 3761741"/>
              <a:gd name="connsiteY10" fmla="*/ 3509591 h 5031909"/>
              <a:gd name="connsiteX11" fmla="*/ 1759997 w 3761741"/>
              <a:gd name="connsiteY11" fmla="*/ 3489191 h 5031909"/>
              <a:gd name="connsiteX12" fmla="*/ 0 w 3761741"/>
              <a:gd name="connsiteY12" fmla="*/ 0 h 5031909"/>
              <a:gd name="connsiteX13" fmla="*/ 3761741 w 3761741"/>
              <a:gd name="connsiteY13" fmla="*/ 0 h 5031909"/>
              <a:gd name="connsiteX14" fmla="*/ 3681829 w 3761741"/>
              <a:gd name="connsiteY14" fmla="*/ 50256 h 5031909"/>
              <a:gd name="connsiteX15" fmla="*/ 2937684 w 3761741"/>
              <a:gd name="connsiteY15" fmla="*/ 451413 h 5031909"/>
              <a:gd name="connsiteX16" fmla="*/ 2372686 w 3761741"/>
              <a:gd name="connsiteY16" fmla="*/ 1727662 h 5031909"/>
              <a:gd name="connsiteX17" fmla="*/ 2465529 w 3761741"/>
              <a:gd name="connsiteY17" fmla="*/ 2404960 h 5031909"/>
              <a:gd name="connsiteX18" fmla="*/ 1386395 w 3761741"/>
              <a:gd name="connsiteY18" fmla="*/ 3432457 h 5031909"/>
              <a:gd name="connsiteX19" fmla="*/ 717407 w 3761741"/>
              <a:gd name="connsiteY19" fmla="*/ 3749372 h 5031909"/>
              <a:gd name="connsiteX20" fmla="*/ 322998 w 3761741"/>
              <a:gd name="connsiteY20" fmla="*/ 4542230 h 5031909"/>
              <a:gd name="connsiteX21" fmla="*/ 7948 w 3761741"/>
              <a:gd name="connsiteY21" fmla="*/ 5025561 h 5031909"/>
              <a:gd name="connsiteX22" fmla="*/ 0 w 3761741"/>
              <a:gd name="connsiteY22" fmla="*/ 5031909 h 50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61741" h="5031909">
                <a:moveTo>
                  <a:pt x="1231997" y="3753085"/>
                </a:moveTo>
                <a:cubicBezTo>
                  <a:pt x="1336336" y="3760459"/>
                  <a:pt x="1435268" y="3817843"/>
                  <a:pt x="1491504" y="3915246"/>
                </a:cubicBezTo>
                <a:cubicBezTo>
                  <a:pt x="1581482" y="4071092"/>
                  <a:pt x="1528085" y="4270371"/>
                  <a:pt x="1372239" y="4360348"/>
                </a:cubicBezTo>
                <a:cubicBezTo>
                  <a:pt x="1216394" y="4450325"/>
                  <a:pt x="1017115" y="4396929"/>
                  <a:pt x="927138" y="4241084"/>
                </a:cubicBezTo>
                <a:cubicBezTo>
                  <a:pt x="837160" y="4085238"/>
                  <a:pt x="890557" y="3885959"/>
                  <a:pt x="1046403" y="3795982"/>
                </a:cubicBezTo>
                <a:cubicBezTo>
                  <a:pt x="1104845" y="3762240"/>
                  <a:pt x="1169394" y="3748660"/>
                  <a:pt x="1231997" y="3753085"/>
                </a:cubicBezTo>
                <a:close/>
                <a:moveTo>
                  <a:pt x="1759997" y="3489191"/>
                </a:moveTo>
                <a:cubicBezTo>
                  <a:pt x="1822331" y="3481456"/>
                  <a:pt x="1886126" y="3510769"/>
                  <a:pt x="1919508" y="3568587"/>
                </a:cubicBezTo>
                <a:cubicBezTo>
                  <a:pt x="1964017" y="3645679"/>
                  <a:pt x="1937603" y="3744256"/>
                  <a:pt x="1860512" y="3788765"/>
                </a:cubicBezTo>
                <a:cubicBezTo>
                  <a:pt x="1783420" y="3833274"/>
                  <a:pt x="1684844" y="3806860"/>
                  <a:pt x="1640334" y="3729768"/>
                </a:cubicBezTo>
                <a:cubicBezTo>
                  <a:pt x="1595825" y="3652677"/>
                  <a:pt x="1622238" y="3554100"/>
                  <a:pt x="1699331" y="3509591"/>
                </a:cubicBezTo>
                <a:cubicBezTo>
                  <a:pt x="1718604" y="3498464"/>
                  <a:pt x="1739219" y="3491769"/>
                  <a:pt x="1759997" y="3489191"/>
                </a:cubicBezTo>
                <a:close/>
                <a:moveTo>
                  <a:pt x="0" y="0"/>
                </a:moveTo>
                <a:lnTo>
                  <a:pt x="3761741" y="0"/>
                </a:lnTo>
                <a:lnTo>
                  <a:pt x="3681829" y="50256"/>
                </a:lnTo>
                <a:cubicBezTo>
                  <a:pt x="3438848" y="191089"/>
                  <a:pt x="3181881" y="311202"/>
                  <a:pt x="2937684" y="451413"/>
                </a:cubicBezTo>
                <a:cubicBezTo>
                  <a:pt x="2479845" y="715229"/>
                  <a:pt x="2214753" y="1139058"/>
                  <a:pt x="2372686" y="1727662"/>
                </a:cubicBezTo>
                <a:cubicBezTo>
                  <a:pt x="2431549" y="1947175"/>
                  <a:pt x="2491082" y="2185236"/>
                  <a:pt x="2465529" y="2404960"/>
                </a:cubicBezTo>
                <a:cubicBezTo>
                  <a:pt x="2399653" y="2971510"/>
                  <a:pt x="2011160" y="3315831"/>
                  <a:pt x="1386395" y="3432457"/>
                </a:cubicBezTo>
                <a:cubicBezTo>
                  <a:pt x="1135728" y="3479297"/>
                  <a:pt x="864140" y="3520006"/>
                  <a:pt x="717407" y="3749372"/>
                </a:cubicBezTo>
                <a:cubicBezTo>
                  <a:pt x="559240" y="3996927"/>
                  <a:pt x="433133" y="4268292"/>
                  <a:pt x="322998" y="4542230"/>
                </a:cubicBezTo>
                <a:cubicBezTo>
                  <a:pt x="247175" y="4731198"/>
                  <a:pt x="151079" y="4898056"/>
                  <a:pt x="7948" y="5025561"/>
                </a:cubicBezTo>
                <a:lnTo>
                  <a:pt x="0" y="50319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09A13B-4750-4C28-974C-8E9C13C5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55816" y="-1555812"/>
            <a:ext cx="6858000" cy="9969624"/>
          </a:xfrm>
          <a:prstGeom prst="rect">
            <a:avLst/>
          </a:prstGeom>
          <a:gradFill>
            <a:gsLst>
              <a:gs pos="41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663960"/>
            <a:ext cx="5048250" cy="3228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Operation Analytics and Investigating Metric Spike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3AB2-0F39-E8F3-4472-2795BFD2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5451"/>
            <a:ext cx="10972800" cy="87048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Task 3: Language Share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B21C1-3417-0ECA-D587-A0074F75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1830"/>
            <a:ext cx="10739966" cy="40629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Times New Roman"/>
                <a:ea typeface="+mn-lt"/>
                <a:cs typeface="+mn-lt"/>
              </a:rPr>
              <a:t>Objective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 Calculate the percentage share of each language over the last 30 days.</a:t>
            </a:r>
          </a:p>
          <a:p>
            <a:r>
              <a:rPr lang="en-US" sz="1800" b="1" dirty="0">
                <a:latin typeface="Times New Roman"/>
              </a:rPr>
              <a:t>SQL Query:</a:t>
            </a:r>
            <a:endParaRPr lang="en-US" sz="1800" b="1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+mn-lt"/>
              </a:rPr>
              <a:t>SELECT language AS Languages,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+mn-lt"/>
              </a:rPr>
              <a:t>       ROUND(100 * COUNT(*) / (SELECT COUNT(*) FROM </a:t>
            </a:r>
            <a:r>
              <a:rPr lang="en-US" sz="1400" err="1">
                <a:latin typeface="Times New Roman"/>
                <a:ea typeface="+mn-lt"/>
                <a:cs typeface="+mn-lt"/>
              </a:rPr>
              <a:t>job_data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WHERE STR_TO_DATE(ds, '%m/%d/%Y') BETWEEN '2020-11-01' AND '2020-11-30'), 2) AS Percentage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+mn-lt"/>
              </a:rPr>
              <a:t>FROM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job_data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+mn-lt"/>
              </a:rPr>
              <a:t>WHERE STR_TO_DATE(ds, '%m/%d/%Y') BETWEEN '2020-11-01' AND '2020-11-30'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+mn-lt"/>
              </a:rPr>
              <a:t>  AND language IS NOT NULL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+mn-lt"/>
              </a:rPr>
              <a:t>GROUP BY language;</a:t>
            </a:r>
            <a:endParaRPr lang="en-US" sz="14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882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C4EC2-1BA4-1606-B015-E5BA5DF6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3" y="1506063"/>
            <a:ext cx="5519409" cy="19254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/>
                <a:cs typeface="Times"/>
              </a:rPr>
              <a:t>INSIGHTS:</a:t>
            </a:r>
            <a:r>
              <a:rPr lang="en-US" b="1" dirty="0">
                <a:latin typeface="Times New Roman"/>
                <a:ea typeface="+mn-lt"/>
                <a:cs typeface="Times"/>
              </a:rPr>
              <a:t> </a:t>
            </a:r>
            <a:r>
              <a:rPr lang="en-US" dirty="0">
                <a:latin typeface="Times New Roman"/>
                <a:ea typeface="+mn-lt"/>
                <a:cs typeface="+mn-lt"/>
              </a:rPr>
              <a:t>Identifies dominant languages in job reviews, helping in localization strategies.</a:t>
            </a:r>
          </a:p>
          <a:p>
            <a:r>
              <a:rPr lang="en-US" dirty="0">
                <a:latin typeface="Times New Roman"/>
                <a:cs typeface="Times"/>
              </a:rPr>
              <a:t>Persian Language is dominant.</a:t>
            </a:r>
          </a:p>
        </p:txBody>
      </p:sp>
      <p:pic>
        <p:nvPicPr>
          <p:cNvPr id="4" name="Picture 3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08D688A0-3F68-3A0C-A3B1-6AD22BC5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50" y="4308103"/>
            <a:ext cx="3394992" cy="2146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A74D7-E269-5A28-3C6B-C4FB1E17EE7F}"/>
              </a:ext>
            </a:extLst>
          </p:cNvPr>
          <p:cNvSpPr txBox="1"/>
          <p:nvPr/>
        </p:nvSpPr>
        <p:spPr>
          <a:xfrm>
            <a:off x="542183" y="3945497"/>
            <a:ext cx="4594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latin typeface="Times New Roman"/>
                <a:cs typeface="Times New Roman"/>
              </a:rPr>
              <a:t>OUTPUT:</a:t>
            </a:r>
          </a:p>
        </p:txBody>
      </p:sp>
      <p:pic>
        <p:nvPicPr>
          <p:cNvPr id="6" name="Picture 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673B7503-B70D-9468-84C1-AA7C2F6A2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892" y="1065891"/>
            <a:ext cx="4698466" cy="43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0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67B1-B7E8-287A-EA85-DA4ADC35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Task 4: Duplicate Rows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F2139-5AB3-AE01-A444-E62A0D4E8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6702425" cy="3211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Times New Roman"/>
                <a:ea typeface="+mn-lt"/>
                <a:cs typeface="+mn-lt"/>
              </a:rPr>
              <a:t>Objective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 Detect duplicate rows in the </a:t>
            </a:r>
            <a:r>
              <a:rPr lang="en-US" sz="1800" err="1">
                <a:solidFill>
                  <a:srgbClr val="EB5757"/>
                </a:solidFill>
                <a:latin typeface="Times New Roman"/>
                <a:ea typeface="+mn-lt"/>
                <a:cs typeface="+mn-lt"/>
              </a:rPr>
              <a:t>job_data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 table.</a:t>
            </a:r>
          </a:p>
          <a:p>
            <a:r>
              <a:rPr lang="en-US" sz="1800" b="1" dirty="0">
                <a:latin typeface="Times New Roman"/>
              </a:rPr>
              <a:t>SQL Query:</a:t>
            </a:r>
            <a:endParaRPr lang="en-US" sz="1800" b="1" dirty="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+mn-lt"/>
              </a:rPr>
              <a:t>-- TASK 4 DUPLICATE ROW DETECTION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+mn-lt"/>
              </a:rPr>
              <a:t>SELECT </a:t>
            </a:r>
            <a:r>
              <a:rPr lang="en-US" sz="1400" err="1">
                <a:latin typeface="Times New Roman"/>
                <a:ea typeface="+mn-lt"/>
                <a:cs typeface="+mn-lt"/>
              </a:rPr>
              <a:t>actor_id</a:t>
            </a:r>
            <a:r>
              <a:rPr lang="en-US" sz="1400" dirty="0">
                <a:latin typeface="Times New Roman"/>
                <a:ea typeface="+mn-lt"/>
                <a:cs typeface="+mn-lt"/>
              </a:rPr>
              <a:t>, COUNT(*) AS Duplicates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+mn-lt"/>
              </a:rPr>
              <a:t>FROM </a:t>
            </a:r>
            <a:r>
              <a:rPr lang="en-US" sz="1400" err="1">
                <a:latin typeface="Times New Roman"/>
                <a:ea typeface="+mn-lt"/>
                <a:cs typeface="+mn-lt"/>
              </a:rPr>
              <a:t>job_data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+mn-lt"/>
              </a:rPr>
              <a:t>GROUP BY </a:t>
            </a:r>
            <a:r>
              <a:rPr lang="en-US" sz="1400" err="1">
                <a:latin typeface="Times New Roman"/>
                <a:ea typeface="+mn-lt"/>
                <a:cs typeface="+mn-lt"/>
              </a:rPr>
              <a:t>actor_id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+mn-lt"/>
              </a:rPr>
              <a:t>HAVING COUNT(*) &gt; 1;</a:t>
            </a:r>
            <a:endParaRPr lang="en-US" sz="14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321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72FBF-3DE8-8E0C-6A75-D09EA2092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677954"/>
            <a:ext cx="10972800" cy="1814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INSIGHTS:</a:t>
            </a:r>
            <a:r>
              <a:rPr lang="en-US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>
                <a:latin typeface="Times New Roman"/>
                <a:ea typeface="+mn-lt"/>
                <a:cs typeface="+mn-lt"/>
              </a:rPr>
              <a:t>Identifies duplicates, ensuring data quality.</a:t>
            </a:r>
            <a:endParaRPr lang="en-US" b="1">
              <a:latin typeface="Times New Roman"/>
              <a:cs typeface="Times New Roman"/>
            </a:endParaRPr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EABFFB50-6C3C-0C89-1F83-E237BBF53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8" y="2592050"/>
            <a:ext cx="2438400" cy="167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C092B-0D8D-6E14-0A79-6DEE744C7AB9}"/>
              </a:ext>
            </a:extLst>
          </p:cNvPr>
          <p:cNvSpPr txBox="1"/>
          <p:nvPr/>
        </p:nvSpPr>
        <p:spPr>
          <a:xfrm>
            <a:off x="729129" y="2224122"/>
            <a:ext cx="22025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latin typeface="Times New Roman"/>
                <a:cs typeface="Times New Roman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12751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5834A-A530-1252-24C4-EFBD0686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 2: Investigating Metric Spike</a:t>
            </a:r>
          </a:p>
        </p:txBody>
      </p:sp>
      <p:pic>
        <p:nvPicPr>
          <p:cNvPr id="17" name="Picture 16" descr="Green dialogue boxes">
            <a:extLst>
              <a:ext uri="{FF2B5EF4-FFF2-40B4-BE49-F238E27FC236}">
                <a16:creationId xmlns:a16="http://schemas.microsoft.com/office/drawing/2014/main" id="{3DF08E1E-9B24-96A9-A25D-95AF79D2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87" r="18315" b="1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252A13-F855-DFD0-BBB9-B44FE55BDCAD}"/>
              </a:ext>
            </a:extLst>
          </p:cNvPr>
          <p:cNvSpPr txBox="1"/>
          <p:nvPr/>
        </p:nvSpPr>
        <p:spPr>
          <a:xfrm>
            <a:off x="5745083" y="2391995"/>
            <a:ext cx="5904056" cy="31747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Tables:</a:t>
            </a:r>
            <a:endParaRPr lang="en-US" dirty="0"/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users</a:t>
            </a:r>
            <a:r>
              <a:rPr lang="en-US" dirty="0"/>
              <a:t> </a:t>
            </a:r>
          </a:p>
          <a:p>
            <a:pPr marL="742950" lvl="1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Describes user accounts.</a:t>
            </a:r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events</a:t>
            </a:r>
            <a:r>
              <a:rPr lang="en-US" dirty="0"/>
              <a:t> </a:t>
            </a:r>
          </a:p>
          <a:p>
            <a:pPr marL="742950" lvl="1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Captures user actions (e.g., login, search).</a:t>
            </a:r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email_events</a:t>
            </a:r>
            <a:r>
              <a:rPr lang="en-US" dirty="0"/>
              <a:t> </a:t>
            </a:r>
          </a:p>
          <a:p>
            <a:pPr marL="742950" lvl="1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Tracks email-specific user actions.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7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8041-824A-0D59-2B9D-171121E3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159"/>
            <a:ext cx="10972800" cy="83873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Task 1: Weekly User Engagement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85BA2-8FCA-292B-AE40-9B0D7452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17" y="841496"/>
            <a:ext cx="6707717" cy="5925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/>
                <a:ea typeface="+mn-lt"/>
                <a:cs typeface="+mn-lt"/>
              </a:rPr>
              <a:t>Objective</a:t>
            </a:r>
            <a:r>
              <a:rPr lang="en-US" dirty="0">
                <a:latin typeface="Times New Roman"/>
                <a:ea typeface="+mn-lt"/>
                <a:cs typeface="+mn-lt"/>
              </a:rPr>
              <a:t>: Calculate weekly user engagement.</a:t>
            </a:r>
          </a:p>
          <a:p>
            <a:r>
              <a:rPr lang="en-US" b="1" dirty="0">
                <a:latin typeface="Times New Roman"/>
              </a:rPr>
              <a:t>SQL Query:</a:t>
            </a: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SELECT 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YEAR(STR_TO_DATE(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occurred_at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, '%d-%m-%Y %H:%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i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')) AS year,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WEEK(STR_TO_DATE(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occurred_at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, '%d-%m-%Y %H:%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i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')) AS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week_number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,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COUNT(DISTINCT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user_id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) AS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active_users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FROM 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events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WHERE 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event_type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= 'engagement' 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AND STR_TO_DATE(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occurred_at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, '%d-%m-%Y %H:%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i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') IS NOT NULL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GROUP BY 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year,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week_number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ORDER BY </a:t>
            </a:r>
            <a:endParaRPr lang="en-US" sz="1400" b="1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year, </a:t>
            </a:r>
            <a:r>
              <a:rPr lang="en-US" sz="1400" b="1" err="1">
                <a:latin typeface="Times New Roman"/>
                <a:ea typeface="+mn-lt"/>
                <a:cs typeface="+mn-lt"/>
              </a:rPr>
              <a:t>week_number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;</a:t>
            </a:r>
            <a:endParaRPr lang="en-US" sz="1400" b="1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857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1CFE-4060-4E14-253D-390601EB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55" y="1881235"/>
            <a:ext cx="4912546" cy="2516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INSIGHTS:</a:t>
            </a:r>
            <a:r>
              <a:rPr lang="en-US" b="1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>
                <a:latin typeface="Times New Roman"/>
                <a:ea typeface="+mn-lt"/>
                <a:cs typeface="+mn-lt"/>
              </a:rPr>
              <a:t>Tracks user engagement trends over time. User engagement is peaked during product launches and promotional events.</a:t>
            </a:r>
            <a:endParaRPr lang="en-US" b="1">
              <a:latin typeface="Times New Roman"/>
              <a:ea typeface="+mn-lt"/>
              <a:cs typeface="Times New Roman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3C2AA9D7-EF26-5CF6-50B7-63AF3EA20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300" y="3446424"/>
            <a:ext cx="2038270" cy="3199019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F7C75428-888C-E57F-0821-66B85BF15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482" y="541538"/>
            <a:ext cx="4543112" cy="26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3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C4CB-461C-9565-AAEF-A4D84F2F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59"/>
            <a:ext cx="10972800" cy="759355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Task 2: User Growth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F3FB9-F72A-57B1-406F-C08832918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2121"/>
            <a:ext cx="6130926" cy="590449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1200" b="1" dirty="0">
                <a:latin typeface="Times New Roman"/>
                <a:ea typeface="+mn-lt"/>
                <a:cs typeface="+mn-lt"/>
              </a:rPr>
              <a:t>Objective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Calculate user growth over time.</a:t>
            </a:r>
          </a:p>
          <a:p>
            <a:r>
              <a:rPr lang="en-US" sz="1200" b="1" dirty="0">
                <a:latin typeface="Times New Roman"/>
                <a:cs typeface="Times New Roman"/>
              </a:rPr>
              <a:t>SQL Query:</a:t>
            </a: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WITH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weekly_new_users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 AS (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 SELECT 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     YEAR(STR_TO_DATE(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occurred_at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, '%d-%m-%Y %H:%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i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')) AS year,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     WEEK(STR_TO_DATE(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occurred_at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, '%d-%m-%Y %H:%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i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'), 1) AS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week_num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,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     COUNT(DISTINCT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user_id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) AS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new_users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 FROM events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 WHERE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event_type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 = '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signup_flow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'  -- Focus only on signup flow event type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   AND STR_TO_DATE(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occurred_at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, '%d-%m-%Y %H:%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i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') IS NOT NULL  -- Ensure valid dates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 GROUP BY year,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week_num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),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err="1">
                <a:latin typeface="Times New Roman"/>
                <a:ea typeface="+mn-lt"/>
                <a:cs typeface="+mn-lt"/>
              </a:rPr>
              <a:t>cumulative_users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 AS (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 SELECT 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     year,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    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week_num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,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    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new_users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,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     SUM(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new_users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) OVER (ORDER BY year,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week_num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) AS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cumulative_users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    FROM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weekly_new_users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)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SELECT year,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week_num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,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new_users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,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cumulative_users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FROM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cumulative_users</a:t>
            </a:r>
            <a:endParaRPr lang="en-US" sz="1000" b="1">
              <a:latin typeface="Times New Roman"/>
              <a:cs typeface="Times New Roman"/>
            </a:endParaRPr>
          </a:p>
          <a:p>
            <a:r>
              <a:rPr lang="en-US" sz="1000" b="1" dirty="0">
                <a:latin typeface="Times New Roman"/>
                <a:ea typeface="+mn-lt"/>
                <a:cs typeface="+mn-lt"/>
              </a:rPr>
              <a:t>ORDER BY year, </a:t>
            </a:r>
            <a:r>
              <a:rPr lang="en-US" sz="1000" b="1" err="1">
                <a:latin typeface="Times New Roman"/>
                <a:ea typeface="+mn-lt"/>
                <a:cs typeface="+mn-lt"/>
              </a:rPr>
              <a:t>week_num</a:t>
            </a:r>
            <a:r>
              <a:rPr lang="en-US" sz="1000" b="1" dirty="0">
                <a:latin typeface="Times New Roman"/>
                <a:ea typeface="+mn-lt"/>
                <a:cs typeface="+mn-lt"/>
              </a:rPr>
              <a:t>;</a:t>
            </a:r>
            <a:endParaRPr lang="en-US" sz="1000" b="1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48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71C08-27F1-1CC0-C1A3-CF7FE4ED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55" y="2500360"/>
            <a:ext cx="4769671" cy="2325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INSIGHTS:</a:t>
            </a:r>
            <a:r>
              <a:rPr lang="en-US" b="1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>
                <a:latin typeface="Times New Roman"/>
                <a:ea typeface="+mn-lt"/>
                <a:cs typeface="+mn-lt"/>
              </a:rPr>
              <a:t>Reveals periods of rapid growth. New user sign-ups showed consistent growth, particularly during marketing campaigns.</a:t>
            </a:r>
            <a:endParaRPr lang="en-US" b="1" dirty="0">
              <a:latin typeface="Times New Roman"/>
              <a:ea typeface="+mn-lt"/>
              <a:cs typeface="Times New Roman"/>
            </a:endParaRPr>
          </a:p>
        </p:txBody>
      </p:sp>
      <p:pic>
        <p:nvPicPr>
          <p:cNvPr id="4" name="Picture 3" descr="A screenshot of a black and white table&#10;&#10;Description automatically generated">
            <a:extLst>
              <a:ext uri="{FF2B5EF4-FFF2-40B4-BE49-F238E27FC236}">
                <a16:creationId xmlns:a16="http://schemas.microsoft.com/office/drawing/2014/main" id="{E4860045-60A9-8D7D-4F50-65BF3DA9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757" y="3896216"/>
            <a:ext cx="2904398" cy="2823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39ADC-06FC-0265-408F-53C8DBDA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43" y="229330"/>
            <a:ext cx="4303123" cy="34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4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50B2F-DB7B-8C72-13A1-055C55FCE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58" y="552782"/>
            <a:ext cx="5545870" cy="1658525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Task 3: Weekly Retention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59F35-719D-89A0-041C-080457042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58" y="2548521"/>
            <a:ext cx="5545867" cy="3470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Times New Roman"/>
                <a:ea typeface="+mn-lt"/>
                <a:cs typeface="+mn-lt"/>
              </a:rPr>
              <a:t>Objective</a:t>
            </a:r>
            <a:r>
              <a:rPr lang="en-US" dirty="0">
                <a:latin typeface="Times New Roman"/>
                <a:ea typeface="+mn-lt"/>
                <a:cs typeface="+mn-lt"/>
              </a:rPr>
              <a:t>: Analyze user retention after signing up.</a:t>
            </a:r>
          </a:p>
          <a:p>
            <a:r>
              <a:rPr lang="en-US" b="1" dirty="0">
                <a:latin typeface="Times New Roman"/>
                <a:cs typeface="Times New Roman"/>
              </a:rPr>
              <a:t>SQL Query:</a:t>
            </a:r>
          </a:p>
          <a:p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D25C5F-A1AA-9DB6-912A-A966272F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67" y="594706"/>
            <a:ext cx="5956156" cy="566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F975DA-2F73-4697-B7A9-A2E83471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3EFD9-06DA-57D4-DCE9-63D905B4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</p:spPr>
        <p:txBody>
          <a:bodyPr>
            <a:normAutofit/>
          </a:bodyPr>
          <a:lstStyle/>
          <a:p>
            <a:r>
              <a:rPr lang="en-US" b="1" dirty="0"/>
              <a:t>Project Description</a:t>
            </a:r>
            <a:endParaRPr lang="en-US" dirty="0"/>
          </a:p>
          <a:p>
            <a:endParaRPr lang="en-US" dirty="0">
              <a:cs typeface="Posterama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770033D-CEE5-0FF3-A855-96198C5E2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643191"/>
              </p:ext>
            </p:extLst>
          </p:nvPr>
        </p:nvGraphicFramePr>
        <p:xfrm>
          <a:off x="597600" y="2064613"/>
          <a:ext cx="10630800" cy="4077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0022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BB2A-89A2-2AF2-9025-EC12A990E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458" y="2735229"/>
            <a:ext cx="5125941" cy="3484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INSIGHTS:</a:t>
            </a:r>
            <a:r>
              <a:rPr lang="en-US" dirty="0">
                <a:latin typeface="Times New Roman"/>
                <a:ea typeface="+mn-lt"/>
                <a:cs typeface="+mn-lt"/>
              </a:rPr>
              <a:t> Tracks retention over weeks. Retention dropped from 50% in week 1 to 30% by week 4, suggesting engagement challenges. There are over 151 Results.</a:t>
            </a:r>
            <a:endParaRPr lang="en-US" dirty="0"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818C5-2E0C-334D-79DC-56F42556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5" y="420490"/>
            <a:ext cx="4448978" cy="615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16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3F20-2CB2-AF00-1D9B-CF5FAF77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59"/>
            <a:ext cx="10972800" cy="71173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Task 4: Weekly Engagement Per Device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0108-9E1D-D3B5-9990-2F78BB3AD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14496"/>
            <a:ext cx="10972800" cy="617965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b="1" dirty="0">
                <a:latin typeface="Times New Roman"/>
                <a:ea typeface="+mn-lt"/>
                <a:cs typeface="+mn-lt"/>
              </a:rPr>
              <a:t>Objective</a:t>
            </a:r>
            <a:r>
              <a:rPr lang="en-US" dirty="0">
                <a:latin typeface="Times New Roman"/>
                <a:ea typeface="+mn-lt"/>
                <a:cs typeface="+mn-lt"/>
              </a:rPr>
              <a:t>: Analyze weekly engagement by device.</a:t>
            </a:r>
          </a:p>
          <a:p>
            <a:r>
              <a:rPr lang="en-US" b="1" dirty="0">
                <a:latin typeface="Times New Roman"/>
                <a:cs typeface="Times New Roman"/>
              </a:rPr>
              <a:t>SQL Query:</a:t>
            </a: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WITH </a:t>
            </a:r>
            <a:r>
              <a:rPr lang="en-US" b="1" err="1">
                <a:latin typeface="Times New Roman"/>
                <a:ea typeface="+mn-lt"/>
                <a:cs typeface="+mn-lt"/>
              </a:rPr>
              <a:t>weekly_engagement</a:t>
            </a:r>
            <a:r>
              <a:rPr lang="en-US" b="1" dirty="0">
                <a:latin typeface="Times New Roman"/>
                <a:ea typeface="+mn-lt"/>
                <a:cs typeface="+mn-lt"/>
              </a:rPr>
              <a:t> AS (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SELECT 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     YEAR(STR_TO_DATE(</a:t>
            </a:r>
            <a:r>
              <a:rPr lang="en-US" b="1" err="1">
                <a:latin typeface="Times New Roman"/>
                <a:ea typeface="+mn-lt"/>
                <a:cs typeface="+mn-lt"/>
              </a:rPr>
              <a:t>occurred_at</a:t>
            </a:r>
            <a:r>
              <a:rPr lang="en-US" b="1" dirty="0">
                <a:latin typeface="Times New Roman"/>
                <a:ea typeface="+mn-lt"/>
                <a:cs typeface="+mn-lt"/>
              </a:rPr>
              <a:t>, '%d-%m-%Y %H:%</a:t>
            </a:r>
            <a:r>
              <a:rPr lang="en-US" b="1" err="1">
                <a:latin typeface="Times New Roman"/>
                <a:ea typeface="+mn-lt"/>
                <a:cs typeface="+mn-lt"/>
              </a:rPr>
              <a:t>i</a:t>
            </a:r>
            <a:r>
              <a:rPr lang="en-US" b="1" dirty="0">
                <a:latin typeface="Times New Roman"/>
                <a:ea typeface="+mn-lt"/>
                <a:cs typeface="+mn-lt"/>
              </a:rPr>
              <a:t>')) AS </a:t>
            </a:r>
            <a:r>
              <a:rPr lang="en-US" b="1" err="1">
                <a:latin typeface="Times New Roman"/>
                <a:ea typeface="+mn-lt"/>
                <a:cs typeface="+mn-lt"/>
              </a:rPr>
              <a:t>activity_year</a:t>
            </a:r>
            <a:r>
              <a:rPr lang="en-US" b="1" dirty="0">
                <a:latin typeface="Times New Roman"/>
                <a:ea typeface="+mn-lt"/>
                <a:cs typeface="+mn-lt"/>
              </a:rPr>
              <a:t>,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     WEEK(STR_TO_DATE(</a:t>
            </a:r>
            <a:r>
              <a:rPr lang="en-US" b="1" err="1">
                <a:latin typeface="Times New Roman"/>
                <a:ea typeface="+mn-lt"/>
                <a:cs typeface="+mn-lt"/>
              </a:rPr>
              <a:t>occurred_at</a:t>
            </a:r>
            <a:r>
              <a:rPr lang="en-US" b="1" dirty="0">
                <a:latin typeface="Times New Roman"/>
                <a:ea typeface="+mn-lt"/>
                <a:cs typeface="+mn-lt"/>
              </a:rPr>
              <a:t>, '%d-%m-%Y %H:%</a:t>
            </a:r>
            <a:r>
              <a:rPr lang="en-US" b="1" err="1">
                <a:latin typeface="Times New Roman"/>
                <a:ea typeface="+mn-lt"/>
                <a:cs typeface="+mn-lt"/>
              </a:rPr>
              <a:t>i</a:t>
            </a:r>
            <a:r>
              <a:rPr lang="en-US" b="1" dirty="0">
                <a:latin typeface="Times New Roman"/>
                <a:ea typeface="+mn-lt"/>
                <a:cs typeface="+mn-lt"/>
              </a:rPr>
              <a:t>'), 1) AS </a:t>
            </a:r>
            <a:r>
              <a:rPr lang="en-US" b="1" err="1">
                <a:latin typeface="Times New Roman"/>
                <a:ea typeface="+mn-lt"/>
                <a:cs typeface="+mn-lt"/>
              </a:rPr>
              <a:t>activity_week</a:t>
            </a:r>
            <a:r>
              <a:rPr lang="en-US" b="1" dirty="0">
                <a:latin typeface="Times New Roman"/>
                <a:ea typeface="+mn-lt"/>
                <a:cs typeface="+mn-lt"/>
              </a:rPr>
              <a:t>,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     device,  -- The device used by the user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     COUNT(DISTINCT </a:t>
            </a:r>
            <a:r>
              <a:rPr lang="en-US" b="1" err="1">
                <a:latin typeface="Times New Roman"/>
                <a:ea typeface="+mn-lt"/>
                <a:cs typeface="+mn-lt"/>
              </a:rPr>
              <a:t>user_id</a:t>
            </a:r>
            <a:r>
              <a:rPr lang="en-US" b="1" dirty="0">
                <a:latin typeface="Times New Roman"/>
                <a:ea typeface="+mn-lt"/>
                <a:cs typeface="+mn-lt"/>
              </a:rPr>
              <a:t>) AS </a:t>
            </a:r>
            <a:r>
              <a:rPr lang="en-US" b="1" err="1">
                <a:latin typeface="Times New Roman"/>
                <a:ea typeface="+mn-lt"/>
                <a:cs typeface="+mn-lt"/>
              </a:rPr>
              <a:t>engaged_users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FROM events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WHERE </a:t>
            </a:r>
            <a:r>
              <a:rPr lang="en-US" b="1" err="1">
                <a:latin typeface="Times New Roman"/>
                <a:ea typeface="+mn-lt"/>
                <a:cs typeface="+mn-lt"/>
              </a:rPr>
              <a:t>event_type</a:t>
            </a:r>
            <a:r>
              <a:rPr lang="en-US" b="1" dirty="0">
                <a:latin typeface="Times New Roman"/>
                <a:ea typeface="+mn-lt"/>
                <a:cs typeface="+mn-lt"/>
              </a:rPr>
              <a:t> = 'engagement'  -- Adjust the event type if needed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   AND STR_TO_DATE(</a:t>
            </a:r>
            <a:r>
              <a:rPr lang="en-US" b="1" err="1">
                <a:latin typeface="Times New Roman"/>
                <a:ea typeface="+mn-lt"/>
                <a:cs typeface="+mn-lt"/>
              </a:rPr>
              <a:t>occurred_at</a:t>
            </a:r>
            <a:r>
              <a:rPr lang="en-US" b="1" dirty="0">
                <a:latin typeface="Times New Roman"/>
                <a:ea typeface="+mn-lt"/>
                <a:cs typeface="+mn-lt"/>
              </a:rPr>
              <a:t>, '%d-%m-%Y %H:%</a:t>
            </a:r>
            <a:r>
              <a:rPr lang="en-US" b="1" err="1">
                <a:latin typeface="Times New Roman"/>
                <a:ea typeface="+mn-lt"/>
                <a:cs typeface="+mn-lt"/>
              </a:rPr>
              <a:t>i</a:t>
            </a:r>
            <a:r>
              <a:rPr lang="en-US" b="1" dirty="0">
                <a:latin typeface="Times New Roman"/>
                <a:ea typeface="+mn-lt"/>
                <a:cs typeface="+mn-lt"/>
              </a:rPr>
              <a:t>') IS NOT NULL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GROUP BY </a:t>
            </a:r>
            <a:r>
              <a:rPr lang="en-US" b="1" err="1">
                <a:latin typeface="Times New Roman"/>
                <a:ea typeface="+mn-lt"/>
                <a:cs typeface="+mn-lt"/>
              </a:rPr>
              <a:t>activity_year</a:t>
            </a:r>
            <a:r>
              <a:rPr lang="en-US" b="1" dirty="0">
                <a:latin typeface="Times New Roman"/>
                <a:ea typeface="+mn-lt"/>
                <a:cs typeface="+mn-lt"/>
              </a:rPr>
              <a:t>, </a:t>
            </a:r>
            <a:r>
              <a:rPr lang="en-US" b="1" err="1">
                <a:latin typeface="Times New Roman"/>
                <a:ea typeface="+mn-lt"/>
                <a:cs typeface="+mn-lt"/>
              </a:rPr>
              <a:t>activity_week</a:t>
            </a:r>
            <a:r>
              <a:rPr lang="en-US" b="1" dirty="0">
                <a:latin typeface="Times New Roman"/>
                <a:ea typeface="+mn-lt"/>
                <a:cs typeface="+mn-lt"/>
              </a:rPr>
              <a:t>, device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)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SELECT 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</a:t>
            </a:r>
            <a:r>
              <a:rPr lang="en-US" b="1" err="1">
                <a:latin typeface="Times New Roman"/>
                <a:ea typeface="+mn-lt"/>
                <a:cs typeface="+mn-lt"/>
              </a:rPr>
              <a:t>activity_year</a:t>
            </a:r>
            <a:r>
              <a:rPr lang="en-US" b="1" dirty="0">
                <a:latin typeface="Times New Roman"/>
                <a:ea typeface="+mn-lt"/>
                <a:cs typeface="+mn-lt"/>
              </a:rPr>
              <a:t>,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</a:t>
            </a:r>
            <a:r>
              <a:rPr lang="en-US" b="1" err="1">
                <a:latin typeface="Times New Roman"/>
                <a:ea typeface="+mn-lt"/>
                <a:cs typeface="+mn-lt"/>
              </a:rPr>
              <a:t>activity_week</a:t>
            </a:r>
            <a:r>
              <a:rPr lang="en-US" b="1" dirty="0">
                <a:latin typeface="Times New Roman"/>
                <a:ea typeface="+mn-lt"/>
                <a:cs typeface="+mn-lt"/>
              </a:rPr>
              <a:t>,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device,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</a:t>
            </a:r>
            <a:r>
              <a:rPr lang="en-US" b="1" err="1">
                <a:latin typeface="Times New Roman"/>
                <a:ea typeface="+mn-lt"/>
                <a:cs typeface="+mn-lt"/>
              </a:rPr>
              <a:t>engaged_users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FROM </a:t>
            </a:r>
            <a:r>
              <a:rPr lang="en-US" b="1" err="1">
                <a:latin typeface="Times New Roman"/>
                <a:ea typeface="+mn-lt"/>
                <a:cs typeface="+mn-lt"/>
              </a:rPr>
              <a:t>weekly_engagement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ORDER BY </a:t>
            </a:r>
            <a:r>
              <a:rPr lang="en-US" b="1" err="1">
                <a:latin typeface="Times New Roman"/>
                <a:ea typeface="+mn-lt"/>
                <a:cs typeface="+mn-lt"/>
              </a:rPr>
              <a:t>activity_year</a:t>
            </a:r>
            <a:r>
              <a:rPr lang="en-US" b="1" dirty="0">
                <a:latin typeface="Times New Roman"/>
                <a:ea typeface="+mn-lt"/>
                <a:cs typeface="+mn-lt"/>
              </a:rPr>
              <a:t>, </a:t>
            </a:r>
            <a:r>
              <a:rPr lang="en-US" b="1" err="1">
                <a:latin typeface="Times New Roman"/>
                <a:ea typeface="+mn-lt"/>
                <a:cs typeface="+mn-lt"/>
              </a:rPr>
              <a:t>activity_week</a:t>
            </a:r>
            <a:r>
              <a:rPr lang="en-US" b="1" dirty="0">
                <a:latin typeface="Times New Roman"/>
                <a:ea typeface="+mn-lt"/>
                <a:cs typeface="+mn-lt"/>
              </a:rPr>
              <a:t>, device;</a:t>
            </a:r>
            <a:endParaRPr lang="en-US" b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621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380B7A-5B85-4642-8878-2089DEF2C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8D562A-EF99-44C6-AA29-9D3E42177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2299" y="-1"/>
            <a:ext cx="5726653" cy="6858000"/>
          </a:xfrm>
          <a:custGeom>
            <a:avLst/>
            <a:gdLst>
              <a:gd name="connsiteX0" fmla="*/ 615190 w 5726653"/>
              <a:gd name="connsiteY0" fmla="*/ 3536635 h 6858000"/>
              <a:gd name="connsiteX1" fmla="*/ 1124778 w 5726653"/>
              <a:gd name="connsiteY1" fmla="*/ 4046223 h 6858000"/>
              <a:gd name="connsiteX2" fmla="*/ 615190 w 5726653"/>
              <a:gd name="connsiteY2" fmla="*/ 4555811 h 6858000"/>
              <a:gd name="connsiteX3" fmla="*/ 105602 w 5726653"/>
              <a:gd name="connsiteY3" fmla="*/ 4046223 h 6858000"/>
              <a:gd name="connsiteX4" fmla="*/ 615190 w 5726653"/>
              <a:gd name="connsiteY4" fmla="*/ 3536635 h 6858000"/>
              <a:gd name="connsiteX5" fmla="*/ 1497780 w 5726653"/>
              <a:gd name="connsiteY5" fmla="*/ 0 h 6858000"/>
              <a:gd name="connsiteX6" fmla="*/ 5164844 w 5726653"/>
              <a:gd name="connsiteY6" fmla="*/ 0 h 6858000"/>
              <a:gd name="connsiteX7" fmla="*/ 5726653 w 5726653"/>
              <a:gd name="connsiteY7" fmla="*/ 0 h 6858000"/>
              <a:gd name="connsiteX8" fmla="*/ 5726653 w 5726653"/>
              <a:gd name="connsiteY8" fmla="*/ 6858000 h 6858000"/>
              <a:gd name="connsiteX9" fmla="*/ 311757 w 5726653"/>
              <a:gd name="connsiteY9" fmla="*/ 6858000 h 6858000"/>
              <a:gd name="connsiteX10" fmla="*/ 314130 w 5726653"/>
              <a:gd name="connsiteY10" fmla="*/ 6707670 h 6858000"/>
              <a:gd name="connsiteX11" fmla="*/ 599702 w 5726653"/>
              <a:gd name="connsiteY11" fmla="*/ 5670858 h 6858000"/>
              <a:gd name="connsiteX12" fmla="*/ 1211433 w 5726653"/>
              <a:gd name="connsiteY12" fmla="*/ 4641255 h 6858000"/>
              <a:gd name="connsiteX13" fmla="*/ 1053041 w 5726653"/>
              <a:gd name="connsiteY13" fmla="*/ 3164269 h 6858000"/>
              <a:gd name="connsiteX14" fmla="*/ 607048 w 5726653"/>
              <a:gd name="connsiteY14" fmla="*/ 2589405 h 6858000"/>
              <a:gd name="connsiteX15" fmla="*/ 1054915 w 5726653"/>
              <a:gd name="connsiteY15" fmla="*/ 1068099 h 6858000"/>
              <a:gd name="connsiteX16" fmla="*/ 1502877 w 5726653"/>
              <a:gd name="connsiteY16" fmla="*/ 419995 h 6858000"/>
              <a:gd name="connsiteX17" fmla="*/ 1505904 w 5726653"/>
              <a:gd name="connsiteY17" fmla="*/ 184996 h 6858000"/>
              <a:gd name="connsiteX18" fmla="*/ 14543 w 5726653"/>
              <a:gd name="connsiteY18" fmla="*/ 0 h 6858000"/>
              <a:gd name="connsiteX19" fmla="*/ 879351 w 5726653"/>
              <a:gd name="connsiteY19" fmla="*/ 0 h 6858000"/>
              <a:gd name="connsiteX20" fmla="*/ 892053 w 5726653"/>
              <a:gd name="connsiteY20" fmla="*/ 78052 h 6858000"/>
              <a:gd name="connsiteX21" fmla="*/ 561940 w 5726653"/>
              <a:gd name="connsiteY21" fmla="*/ 535443 h 6858000"/>
              <a:gd name="connsiteX22" fmla="*/ 15319 w 5726653"/>
              <a:gd name="connsiteY22" fmla="*/ 219852 h 6858000"/>
              <a:gd name="connsiteX23" fmla="*/ 4234 w 5726653"/>
              <a:gd name="connsiteY23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26653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5164844" y="0"/>
                </a:lnTo>
                <a:lnTo>
                  <a:pt x="5726653" y="0"/>
                </a:lnTo>
                <a:lnTo>
                  <a:pt x="5726653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57DD1-0EB1-2560-FFA4-F27F386DA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56598"/>
            <a:ext cx="5355276" cy="3790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INSIGHTS:</a:t>
            </a:r>
            <a:r>
              <a:rPr lang="en-US" b="1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>
                <a:latin typeface="Times New Roman"/>
                <a:ea typeface="+mn-lt"/>
                <a:cs typeface="+mn-lt"/>
              </a:rPr>
              <a:t>Identifies device preferences for users. Mobile devices accounted for 70% - 75% of user engagement. Whereas Desktop users had higher engagement durations, indicating interactions.</a:t>
            </a:r>
            <a:endParaRPr lang="en-US" dirty="0">
              <a:latin typeface="Times New Roman"/>
            </a:endParaRPr>
          </a:p>
        </p:txBody>
      </p:sp>
      <p:pic>
        <p:nvPicPr>
          <p:cNvPr id="4" name="Picture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217CBE02-F636-3EA5-B292-4A519F23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21" y="347059"/>
            <a:ext cx="3449528" cy="61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34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A645-74DC-D244-1844-07EA089A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2701"/>
            <a:ext cx="10972800" cy="732896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Task 5: Email Engagement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C45FE-ACCB-4286-DD2F-C217689A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57371"/>
            <a:ext cx="10972800" cy="52853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/>
                <a:ea typeface="+mn-lt"/>
                <a:cs typeface="+mn-lt"/>
              </a:rPr>
              <a:t>Objective</a:t>
            </a:r>
            <a:r>
              <a:rPr lang="en-US" dirty="0">
                <a:latin typeface="Times New Roman"/>
                <a:ea typeface="+mn-lt"/>
                <a:cs typeface="+mn-lt"/>
              </a:rPr>
              <a:t>: Measure email engagement.</a:t>
            </a:r>
          </a:p>
          <a:p>
            <a:r>
              <a:rPr lang="en-US" b="1" dirty="0">
                <a:latin typeface="Times New Roman"/>
                <a:cs typeface="Times New Roman"/>
              </a:rPr>
              <a:t>SQL Query:</a:t>
            </a: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SELECT </a:t>
            </a:r>
            <a:endParaRPr lang="en-US" b="1" dirty="0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</a:t>
            </a:r>
            <a:r>
              <a:rPr lang="en-US" b="1" err="1">
                <a:latin typeface="Times New Roman"/>
                <a:ea typeface="+mn-lt"/>
                <a:cs typeface="+mn-lt"/>
              </a:rPr>
              <a:t>user_id</a:t>
            </a:r>
            <a:r>
              <a:rPr lang="en-US" b="1" dirty="0">
                <a:latin typeface="Times New Roman"/>
                <a:ea typeface="+mn-lt"/>
                <a:cs typeface="+mn-lt"/>
              </a:rPr>
              <a:t>,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</a:t>
            </a:r>
            <a:r>
              <a:rPr lang="en-US" b="1" err="1">
                <a:latin typeface="Times New Roman"/>
                <a:ea typeface="+mn-lt"/>
                <a:cs typeface="+mn-lt"/>
              </a:rPr>
              <a:t>user_type</a:t>
            </a:r>
            <a:r>
              <a:rPr lang="en-US" b="1" dirty="0">
                <a:latin typeface="Times New Roman"/>
                <a:ea typeface="+mn-lt"/>
                <a:cs typeface="+mn-lt"/>
              </a:rPr>
              <a:t>,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COUNT(action) AS </a:t>
            </a:r>
            <a:r>
              <a:rPr lang="en-US" b="1" err="1">
                <a:latin typeface="Times New Roman"/>
                <a:ea typeface="+mn-lt"/>
                <a:cs typeface="+mn-lt"/>
              </a:rPr>
              <a:t>total_engagements</a:t>
            </a:r>
            <a:r>
              <a:rPr lang="en-US" b="1" dirty="0">
                <a:latin typeface="Times New Roman"/>
                <a:ea typeface="+mn-lt"/>
                <a:cs typeface="+mn-lt"/>
              </a:rPr>
              <a:t>,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    COUNT(DISTINCT DATE(</a:t>
            </a:r>
            <a:r>
              <a:rPr lang="en-US" b="1" err="1">
                <a:latin typeface="Times New Roman"/>
                <a:ea typeface="+mn-lt"/>
                <a:cs typeface="+mn-lt"/>
              </a:rPr>
              <a:t>occurred_at</a:t>
            </a:r>
            <a:r>
              <a:rPr lang="en-US" b="1" dirty="0">
                <a:latin typeface="Times New Roman"/>
                <a:ea typeface="+mn-lt"/>
                <a:cs typeface="+mn-lt"/>
              </a:rPr>
              <a:t>)) AS </a:t>
            </a:r>
            <a:r>
              <a:rPr lang="en-US" b="1" err="1">
                <a:latin typeface="Times New Roman"/>
                <a:ea typeface="+mn-lt"/>
                <a:cs typeface="+mn-lt"/>
              </a:rPr>
              <a:t>active_days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FROM </a:t>
            </a:r>
            <a:r>
              <a:rPr lang="en-US" b="1" err="1">
                <a:latin typeface="Times New Roman"/>
                <a:ea typeface="+mn-lt"/>
                <a:cs typeface="+mn-lt"/>
              </a:rPr>
              <a:t>email_events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GROUP BY </a:t>
            </a:r>
            <a:r>
              <a:rPr lang="en-US" b="1" err="1">
                <a:latin typeface="Times New Roman"/>
                <a:ea typeface="+mn-lt"/>
                <a:cs typeface="+mn-lt"/>
              </a:rPr>
              <a:t>user_id</a:t>
            </a:r>
            <a:r>
              <a:rPr lang="en-US" b="1" dirty="0">
                <a:latin typeface="Times New Roman"/>
                <a:ea typeface="+mn-lt"/>
                <a:cs typeface="+mn-lt"/>
              </a:rPr>
              <a:t>, </a:t>
            </a:r>
            <a:r>
              <a:rPr lang="en-US" b="1" err="1">
                <a:latin typeface="Times New Roman"/>
                <a:ea typeface="+mn-lt"/>
                <a:cs typeface="+mn-lt"/>
              </a:rPr>
              <a:t>user_type</a:t>
            </a:r>
            <a:endParaRPr lang="en-US" b="1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ORDER BY </a:t>
            </a:r>
            <a:r>
              <a:rPr lang="en-US" b="1" err="1">
                <a:latin typeface="Times New Roman"/>
                <a:ea typeface="+mn-lt"/>
                <a:cs typeface="+mn-lt"/>
              </a:rPr>
              <a:t>total_engagements</a:t>
            </a:r>
            <a:r>
              <a:rPr lang="en-US" b="1" dirty="0">
                <a:latin typeface="Times New Roman"/>
                <a:ea typeface="+mn-lt"/>
                <a:cs typeface="+mn-lt"/>
              </a:rPr>
              <a:t> DESC;</a:t>
            </a:r>
            <a:endParaRPr lang="en-US" b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21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380B7A-5B85-4642-8878-2089DEF2C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48D562A-EF99-44C6-AA29-9D3E42177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2299" y="-1"/>
            <a:ext cx="5726653" cy="6858000"/>
          </a:xfrm>
          <a:custGeom>
            <a:avLst/>
            <a:gdLst>
              <a:gd name="connsiteX0" fmla="*/ 615190 w 5726653"/>
              <a:gd name="connsiteY0" fmla="*/ 3536635 h 6858000"/>
              <a:gd name="connsiteX1" fmla="*/ 1124778 w 5726653"/>
              <a:gd name="connsiteY1" fmla="*/ 4046223 h 6858000"/>
              <a:gd name="connsiteX2" fmla="*/ 615190 w 5726653"/>
              <a:gd name="connsiteY2" fmla="*/ 4555811 h 6858000"/>
              <a:gd name="connsiteX3" fmla="*/ 105602 w 5726653"/>
              <a:gd name="connsiteY3" fmla="*/ 4046223 h 6858000"/>
              <a:gd name="connsiteX4" fmla="*/ 615190 w 5726653"/>
              <a:gd name="connsiteY4" fmla="*/ 3536635 h 6858000"/>
              <a:gd name="connsiteX5" fmla="*/ 1497780 w 5726653"/>
              <a:gd name="connsiteY5" fmla="*/ 0 h 6858000"/>
              <a:gd name="connsiteX6" fmla="*/ 5164844 w 5726653"/>
              <a:gd name="connsiteY6" fmla="*/ 0 h 6858000"/>
              <a:gd name="connsiteX7" fmla="*/ 5726653 w 5726653"/>
              <a:gd name="connsiteY7" fmla="*/ 0 h 6858000"/>
              <a:gd name="connsiteX8" fmla="*/ 5726653 w 5726653"/>
              <a:gd name="connsiteY8" fmla="*/ 6858000 h 6858000"/>
              <a:gd name="connsiteX9" fmla="*/ 311757 w 5726653"/>
              <a:gd name="connsiteY9" fmla="*/ 6858000 h 6858000"/>
              <a:gd name="connsiteX10" fmla="*/ 314130 w 5726653"/>
              <a:gd name="connsiteY10" fmla="*/ 6707670 h 6858000"/>
              <a:gd name="connsiteX11" fmla="*/ 599702 w 5726653"/>
              <a:gd name="connsiteY11" fmla="*/ 5670858 h 6858000"/>
              <a:gd name="connsiteX12" fmla="*/ 1211433 w 5726653"/>
              <a:gd name="connsiteY12" fmla="*/ 4641255 h 6858000"/>
              <a:gd name="connsiteX13" fmla="*/ 1053041 w 5726653"/>
              <a:gd name="connsiteY13" fmla="*/ 3164269 h 6858000"/>
              <a:gd name="connsiteX14" fmla="*/ 607048 w 5726653"/>
              <a:gd name="connsiteY14" fmla="*/ 2589405 h 6858000"/>
              <a:gd name="connsiteX15" fmla="*/ 1054915 w 5726653"/>
              <a:gd name="connsiteY15" fmla="*/ 1068099 h 6858000"/>
              <a:gd name="connsiteX16" fmla="*/ 1502877 w 5726653"/>
              <a:gd name="connsiteY16" fmla="*/ 419995 h 6858000"/>
              <a:gd name="connsiteX17" fmla="*/ 1505904 w 5726653"/>
              <a:gd name="connsiteY17" fmla="*/ 184996 h 6858000"/>
              <a:gd name="connsiteX18" fmla="*/ 14543 w 5726653"/>
              <a:gd name="connsiteY18" fmla="*/ 0 h 6858000"/>
              <a:gd name="connsiteX19" fmla="*/ 879351 w 5726653"/>
              <a:gd name="connsiteY19" fmla="*/ 0 h 6858000"/>
              <a:gd name="connsiteX20" fmla="*/ 892053 w 5726653"/>
              <a:gd name="connsiteY20" fmla="*/ 78052 h 6858000"/>
              <a:gd name="connsiteX21" fmla="*/ 561940 w 5726653"/>
              <a:gd name="connsiteY21" fmla="*/ 535443 h 6858000"/>
              <a:gd name="connsiteX22" fmla="*/ 15319 w 5726653"/>
              <a:gd name="connsiteY22" fmla="*/ 219852 h 6858000"/>
              <a:gd name="connsiteX23" fmla="*/ 4234 w 5726653"/>
              <a:gd name="connsiteY23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26653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5164844" y="0"/>
                </a:lnTo>
                <a:lnTo>
                  <a:pt x="5726653" y="0"/>
                </a:lnTo>
                <a:lnTo>
                  <a:pt x="5726653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AD186-5709-19A0-A1D6-A69B179B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56598"/>
            <a:ext cx="5355276" cy="3790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INSIGHT: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ea typeface="+mn-lt"/>
                <a:cs typeface="+mn-lt"/>
              </a:rPr>
              <a:t>Reveals the most effective email actions. Premium users had higher email engagement rates, suggesting targeted emails perform better.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 descr="A black and white table with numbers&#10;&#10;Description automatically generated">
            <a:extLst>
              <a:ext uri="{FF2B5EF4-FFF2-40B4-BE49-F238E27FC236}">
                <a16:creationId xmlns:a16="http://schemas.microsoft.com/office/drawing/2014/main" id="{5C0027BE-C3E6-98AC-7EE8-F72D5DD8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456" y="352350"/>
            <a:ext cx="2840483" cy="63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E8C554D7-F07D-A57A-ABCF-E320895D86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3489" b="12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56BD7DD2-1738-4D5D-955B-0F7C68C9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34478" y="3308697"/>
            <a:ext cx="2657521" cy="3554844"/>
          </a:xfrm>
          <a:custGeom>
            <a:avLst/>
            <a:gdLst>
              <a:gd name="connsiteX0" fmla="*/ 1231997 w 3761741"/>
              <a:gd name="connsiteY0" fmla="*/ 3753085 h 5031909"/>
              <a:gd name="connsiteX1" fmla="*/ 1491504 w 3761741"/>
              <a:gd name="connsiteY1" fmla="*/ 3915246 h 5031909"/>
              <a:gd name="connsiteX2" fmla="*/ 1372239 w 3761741"/>
              <a:gd name="connsiteY2" fmla="*/ 4360348 h 5031909"/>
              <a:gd name="connsiteX3" fmla="*/ 927138 w 3761741"/>
              <a:gd name="connsiteY3" fmla="*/ 4241084 h 5031909"/>
              <a:gd name="connsiteX4" fmla="*/ 1046403 w 3761741"/>
              <a:gd name="connsiteY4" fmla="*/ 3795982 h 5031909"/>
              <a:gd name="connsiteX5" fmla="*/ 1231997 w 3761741"/>
              <a:gd name="connsiteY5" fmla="*/ 3753085 h 5031909"/>
              <a:gd name="connsiteX6" fmla="*/ 1759997 w 3761741"/>
              <a:gd name="connsiteY6" fmla="*/ 3489191 h 5031909"/>
              <a:gd name="connsiteX7" fmla="*/ 1919508 w 3761741"/>
              <a:gd name="connsiteY7" fmla="*/ 3568587 h 5031909"/>
              <a:gd name="connsiteX8" fmla="*/ 1860512 w 3761741"/>
              <a:gd name="connsiteY8" fmla="*/ 3788765 h 5031909"/>
              <a:gd name="connsiteX9" fmla="*/ 1640334 w 3761741"/>
              <a:gd name="connsiteY9" fmla="*/ 3729768 h 5031909"/>
              <a:gd name="connsiteX10" fmla="*/ 1699331 w 3761741"/>
              <a:gd name="connsiteY10" fmla="*/ 3509591 h 5031909"/>
              <a:gd name="connsiteX11" fmla="*/ 1759997 w 3761741"/>
              <a:gd name="connsiteY11" fmla="*/ 3489191 h 5031909"/>
              <a:gd name="connsiteX12" fmla="*/ 0 w 3761741"/>
              <a:gd name="connsiteY12" fmla="*/ 0 h 5031909"/>
              <a:gd name="connsiteX13" fmla="*/ 3761741 w 3761741"/>
              <a:gd name="connsiteY13" fmla="*/ 0 h 5031909"/>
              <a:gd name="connsiteX14" fmla="*/ 3681829 w 3761741"/>
              <a:gd name="connsiteY14" fmla="*/ 50256 h 5031909"/>
              <a:gd name="connsiteX15" fmla="*/ 2937684 w 3761741"/>
              <a:gd name="connsiteY15" fmla="*/ 451413 h 5031909"/>
              <a:gd name="connsiteX16" fmla="*/ 2372686 w 3761741"/>
              <a:gd name="connsiteY16" fmla="*/ 1727662 h 5031909"/>
              <a:gd name="connsiteX17" fmla="*/ 2465529 w 3761741"/>
              <a:gd name="connsiteY17" fmla="*/ 2404960 h 5031909"/>
              <a:gd name="connsiteX18" fmla="*/ 1386395 w 3761741"/>
              <a:gd name="connsiteY18" fmla="*/ 3432457 h 5031909"/>
              <a:gd name="connsiteX19" fmla="*/ 717407 w 3761741"/>
              <a:gd name="connsiteY19" fmla="*/ 3749372 h 5031909"/>
              <a:gd name="connsiteX20" fmla="*/ 322998 w 3761741"/>
              <a:gd name="connsiteY20" fmla="*/ 4542230 h 5031909"/>
              <a:gd name="connsiteX21" fmla="*/ 7948 w 3761741"/>
              <a:gd name="connsiteY21" fmla="*/ 5025561 h 5031909"/>
              <a:gd name="connsiteX22" fmla="*/ 0 w 3761741"/>
              <a:gd name="connsiteY22" fmla="*/ 5031909 h 50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61741" h="5031909">
                <a:moveTo>
                  <a:pt x="1231997" y="3753085"/>
                </a:moveTo>
                <a:cubicBezTo>
                  <a:pt x="1336336" y="3760459"/>
                  <a:pt x="1435268" y="3817843"/>
                  <a:pt x="1491504" y="3915246"/>
                </a:cubicBezTo>
                <a:cubicBezTo>
                  <a:pt x="1581482" y="4071092"/>
                  <a:pt x="1528085" y="4270371"/>
                  <a:pt x="1372239" y="4360348"/>
                </a:cubicBezTo>
                <a:cubicBezTo>
                  <a:pt x="1216394" y="4450325"/>
                  <a:pt x="1017115" y="4396929"/>
                  <a:pt x="927138" y="4241084"/>
                </a:cubicBezTo>
                <a:cubicBezTo>
                  <a:pt x="837160" y="4085238"/>
                  <a:pt x="890557" y="3885959"/>
                  <a:pt x="1046403" y="3795982"/>
                </a:cubicBezTo>
                <a:cubicBezTo>
                  <a:pt x="1104845" y="3762240"/>
                  <a:pt x="1169394" y="3748660"/>
                  <a:pt x="1231997" y="3753085"/>
                </a:cubicBezTo>
                <a:close/>
                <a:moveTo>
                  <a:pt x="1759997" y="3489191"/>
                </a:moveTo>
                <a:cubicBezTo>
                  <a:pt x="1822331" y="3481456"/>
                  <a:pt x="1886126" y="3510769"/>
                  <a:pt x="1919508" y="3568587"/>
                </a:cubicBezTo>
                <a:cubicBezTo>
                  <a:pt x="1964017" y="3645679"/>
                  <a:pt x="1937603" y="3744256"/>
                  <a:pt x="1860512" y="3788765"/>
                </a:cubicBezTo>
                <a:cubicBezTo>
                  <a:pt x="1783420" y="3833274"/>
                  <a:pt x="1684844" y="3806860"/>
                  <a:pt x="1640334" y="3729768"/>
                </a:cubicBezTo>
                <a:cubicBezTo>
                  <a:pt x="1595825" y="3652677"/>
                  <a:pt x="1622238" y="3554100"/>
                  <a:pt x="1699331" y="3509591"/>
                </a:cubicBezTo>
                <a:cubicBezTo>
                  <a:pt x="1718604" y="3498464"/>
                  <a:pt x="1739219" y="3491769"/>
                  <a:pt x="1759997" y="3489191"/>
                </a:cubicBezTo>
                <a:close/>
                <a:moveTo>
                  <a:pt x="0" y="0"/>
                </a:moveTo>
                <a:lnTo>
                  <a:pt x="3761741" y="0"/>
                </a:lnTo>
                <a:lnTo>
                  <a:pt x="3681829" y="50256"/>
                </a:lnTo>
                <a:cubicBezTo>
                  <a:pt x="3438848" y="191089"/>
                  <a:pt x="3181881" y="311202"/>
                  <a:pt x="2937684" y="451413"/>
                </a:cubicBezTo>
                <a:cubicBezTo>
                  <a:pt x="2479845" y="715229"/>
                  <a:pt x="2214753" y="1139058"/>
                  <a:pt x="2372686" y="1727662"/>
                </a:cubicBezTo>
                <a:cubicBezTo>
                  <a:pt x="2431549" y="1947175"/>
                  <a:pt x="2491082" y="2185236"/>
                  <a:pt x="2465529" y="2404960"/>
                </a:cubicBezTo>
                <a:cubicBezTo>
                  <a:pt x="2399653" y="2971510"/>
                  <a:pt x="2011160" y="3315831"/>
                  <a:pt x="1386395" y="3432457"/>
                </a:cubicBezTo>
                <a:cubicBezTo>
                  <a:pt x="1135728" y="3479297"/>
                  <a:pt x="864140" y="3520006"/>
                  <a:pt x="717407" y="3749372"/>
                </a:cubicBezTo>
                <a:cubicBezTo>
                  <a:pt x="559240" y="3996927"/>
                  <a:pt x="433133" y="4268292"/>
                  <a:pt x="322998" y="4542230"/>
                </a:cubicBezTo>
                <a:cubicBezTo>
                  <a:pt x="247175" y="4731198"/>
                  <a:pt x="151079" y="4898056"/>
                  <a:pt x="7948" y="5025561"/>
                </a:cubicBezTo>
                <a:lnTo>
                  <a:pt x="0" y="50319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09A13B-4750-4C28-974C-8E9C13C5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55816" y="-1555812"/>
            <a:ext cx="6858000" cy="9969624"/>
          </a:xfrm>
          <a:prstGeom prst="rect">
            <a:avLst/>
          </a:prstGeom>
          <a:gradFill>
            <a:gsLst>
              <a:gs pos="41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44B8F-17B5-F513-D080-C2A8F1E69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5048250" cy="32281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97246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F975DA-2F73-4697-B7A9-A2E83471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409D6C3-EC2B-2787-4E3B-9ACA82B64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128159"/>
              </p:ext>
            </p:extLst>
          </p:nvPr>
        </p:nvGraphicFramePr>
        <p:xfrm>
          <a:off x="307975" y="1408113"/>
          <a:ext cx="11454341" cy="4268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974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EAE3500D-157A-8D73-1B5D-D2C7A25F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6086" r="1" b="19371"/>
          <a:stretch/>
        </p:blipFill>
        <p:spPr>
          <a:xfrm>
            <a:off x="-74645" y="10"/>
            <a:ext cx="12266645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3742E-A1D1-F2E1-0C92-BC1C40EF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742" y="663960"/>
            <a:ext cx="6787658" cy="35941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THANK YOU</a:t>
            </a: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2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FE145C-BED6-4533-8211-7AC773F7A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16078" cy="6858000"/>
          </a:xfrm>
          <a:custGeom>
            <a:avLst/>
            <a:gdLst>
              <a:gd name="connsiteX0" fmla="*/ 8183400 w 8916078"/>
              <a:gd name="connsiteY0" fmla="*/ 3865853 h 6820849"/>
              <a:gd name="connsiteX1" fmla="*/ 8259593 w 8916078"/>
              <a:gd name="connsiteY1" fmla="*/ 3878252 h 6820849"/>
              <a:gd name="connsiteX2" fmla="*/ 8529076 w 8916078"/>
              <a:gd name="connsiteY2" fmla="*/ 4345010 h 6820849"/>
              <a:gd name="connsiteX3" fmla="*/ 8062319 w 8916078"/>
              <a:gd name="connsiteY3" fmla="*/ 4614493 h 6820849"/>
              <a:gd name="connsiteX4" fmla="*/ 7792836 w 8916078"/>
              <a:gd name="connsiteY4" fmla="*/ 4147735 h 6820849"/>
              <a:gd name="connsiteX5" fmla="*/ 8183400 w 8916078"/>
              <a:gd name="connsiteY5" fmla="*/ 3865853 h 6820849"/>
              <a:gd name="connsiteX6" fmla="*/ 8734942 w 8916078"/>
              <a:gd name="connsiteY6" fmla="*/ 2667480 h 6820849"/>
              <a:gd name="connsiteX7" fmla="*/ 8773412 w 8916078"/>
              <a:gd name="connsiteY7" fmla="*/ 2673741 h 6820849"/>
              <a:gd name="connsiteX8" fmla="*/ 8909474 w 8916078"/>
              <a:gd name="connsiteY8" fmla="*/ 2909407 h 6820849"/>
              <a:gd name="connsiteX9" fmla="*/ 8673808 w 8916078"/>
              <a:gd name="connsiteY9" fmla="*/ 3045469 h 6820849"/>
              <a:gd name="connsiteX10" fmla="*/ 8537746 w 8916078"/>
              <a:gd name="connsiteY10" fmla="*/ 2809802 h 6820849"/>
              <a:gd name="connsiteX11" fmla="*/ 8697151 w 8916078"/>
              <a:gd name="connsiteY11" fmla="*/ 2668961 h 6820849"/>
              <a:gd name="connsiteX12" fmla="*/ 8734942 w 8916078"/>
              <a:gd name="connsiteY12" fmla="*/ 2667480 h 6820849"/>
              <a:gd name="connsiteX13" fmla="*/ 8776652 w 8916078"/>
              <a:gd name="connsiteY13" fmla="*/ 1 h 6820849"/>
              <a:gd name="connsiteX14" fmla="*/ 8786961 w 8916078"/>
              <a:gd name="connsiteY14" fmla="*/ 42970 h 6820849"/>
              <a:gd name="connsiteX15" fmla="*/ 8775876 w 8916078"/>
              <a:gd name="connsiteY15" fmla="*/ 219853 h 6820849"/>
              <a:gd name="connsiteX16" fmla="*/ 8229255 w 8916078"/>
              <a:gd name="connsiteY16" fmla="*/ 535444 h 6820849"/>
              <a:gd name="connsiteX17" fmla="*/ 7899142 w 8916078"/>
              <a:gd name="connsiteY17" fmla="*/ 78053 h 6820849"/>
              <a:gd name="connsiteX18" fmla="*/ 7911844 w 8916078"/>
              <a:gd name="connsiteY18" fmla="*/ 1 h 6820849"/>
              <a:gd name="connsiteX19" fmla="*/ 0 w 8916078"/>
              <a:gd name="connsiteY19" fmla="*/ 0 h 6820849"/>
              <a:gd name="connsiteX20" fmla="*/ 3064542 w 8916078"/>
              <a:gd name="connsiteY20" fmla="*/ 1 h 6820849"/>
              <a:gd name="connsiteX21" fmla="*/ 3626351 w 8916078"/>
              <a:gd name="connsiteY21" fmla="*/ 1 h 6820849"/>
              <a:gd name="connsiteX22" fmla="*/ 6388767 w 8916078"/>
              <a:gd name="connsiteY22" fmla="*/ 1 h 6820849"/>
              <a:gd name="connsiteX23" fmla="*/ 7293415 w 8916078"/>
              <a:gd name="connsiteY23" fmla="*/ 1 h 6820849"/>
              <a:gd name="connsiteX24" fmla="*/ 7285291 w 8916078"/>
              <a:gd name="connsiteY24" fmla="*/ 184997 h 6820849"/>
              <a:gd name="connsiteX25" fmla="*/ 7288318 w 8916078"/>
              <a:gd name="connsiteY25" fmla="*/ 419996 h 6820849"/>
              <a:gd name="connsiteX26" fmla="*/ 7736280 w 8916078"/>
              <a:gd name="connsiteY26" fmla="*/ 1068100 h 6820849"/>
              <a:gd name="connsiteX27" fmla="*/ 8184147 w 8916078"/>
              <a:gd name="connsiteY27" fmla="*/ 2589406 h 6820849"/>
              <a:gd name="connsiteX28" fmla="*/ 7738154 w 8916078"/>
              <a:gd name="connsiteY28" fmla="*/ 3164270 h 6820849"/>
              <a:gd name="connsiteX29" fmla="*/ 7579762 w 8916078"/>
              <a:gd name="connsiteY29" fmla="*/ 4641256 h 6820849"/>
              <a:gd name="connsiteX30" fmla="*/ 8191492 w 8916078"/>
              <a:gd name="connsiteY30" fmla="*/ 5670858 h 6820849"/>
              <a:gd name="connsiteX31" fmla="*/ 8477065 w 8916078"/>
              <a:gd name="connsiteY31" fmla="*/ 6707671 h 6820849"/>
              <a:gd name="connsiteX32" fmla="*/ 8478852 w 8916078"/>
              <a:gd name="connsiteY32" fmla="*/ 6820849 h 6820849"/>
              <a:gd name="connsiteX33" fmla="*/ 0 w 8916078"/>
              <a:gd name="connsiteY33" fmla="*/ 6820849 h 68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16078" h="6820849">
                <a:moveTo>
                  <a:pt x="8183400" y="3865853"/>
                </a:moveTo>
                <a:cubicBezTo>
                  <a:pt x="8208679" y="3867370"/>
                  <a:pt x="8234181" y="3871443"/>
                  <a:pt x="8259593" y="3878252"/>
                </a:cubicBezTo>
                <a:cubicBezTo>
                  <a:pt x="8462901" y="3932728"/>
                  <a:pt x="8583552" y="4141703"/>
                  <a:pt x="8529076" y="4345010"/>
                </a:cubicBezTo>
                <a:cubicBezTo>
                  <a:pt x="8474600" y="4548317"/>
                  <a:pt x="8265626" y="4668969"/>
                  <a:pt x="8062319" y="4614493"/>
                </a:cubicBezTo>
                <a:cubicBezTo>
                  <a:pt x="7859012" y="4560017"/>
                  <a:pt x="7738360" y="4351042"/>
                  <a:pt x="7792836" y="4147735"/>
                </a:cubicBezTo>
                <a:cubicBezTo>
                  <a:pt x="7840502" y="3969841"/>
                  <a:pt x="8006457" y="3855230"/>
                  <a:pt x="8183400" y="3865853"/>
                </a:cubicBezTo>
                <a:close/>
                <a:moveTo>
                  <a:pt x="8734942" y="2667480"/>
                </a:moveTo>
                <a:cubicBezTo>
                  <a:pt x="8747705" y="2668246"/>
                  <a:pt x="8760581" y="2670303"/>
                  <a:pt x="8773412" y="2673741"/>
                </a:cubicBezTo>
                <a:cubicBezTo>
                  <a:pt x="8876062" y="2701246"/>
                  <a:pt x="8936980" y="2806757"/>
                  <a:pt x="8909474" y="2909407"/>
                </a:cubicBezTo>
                <a:cubicBezTo>
                  <a:pt x="8881969" y="3012057"/>
                  <a:pt x="8776458" y="3072974"/>
                  <a:pt x="8673808" y="3045469"/>
                </a:cubicBezTo>
                <a:cubicBezTo>
                  <a:pt x="8571158" y="3017965"/>
                  <a:pt x="8510241" y="2912452"/>
                  <a:pt x="8537746" y="2809802"/>
                </a:cubicBezTo>
                <a:cubicBezTo>
                  <a:pt x="8558375" y="2732815"/>
                  <a:pt x="8622882" y="2679302"/>
                  <a:pt x="8697151" y="2668961"/>
                </a:cubicBezTo>
                <a:cubicBezTo>
                  <a:pt x="8709529" y="2667237"/>
                  <a:pt x="8722180" y="2666714"/>
                  <a:pt x="8734942" y="2667480"/>
                </a:cubicBezTo>
                <a:close/>
                <a:moveTo>
                  <a:pt x="8776652" y="1"/>
                </a:moveTo>
                <a:lnTo>
                  <a:pt x="8786961" y="42970"/>
                </a:lnTo>
                <a:cubicBezTo>
                  <a:pt x="8794957" y="100392"/>
                  <a:pt x="8791826" y="160330"/>
                  <a:pt x="8775876" y="219853"/>
                </a:cubicBezTo>
                <a:cubicBezTo>
                  <a:pt x="8712079" y="457946"/>
                  <a:pt x="8467349" y="599241"/>
                  <a:pt x="8229255" y="535444"/>
                </a:cubicBezTo>
                <a:cubicBezTo>
                  <a:pt x="8020924" y="479621"/>
                  <a:pt x="7886703" y="285271"/>
                  <a:pt x="7899142" y="78053"/>
                </a:cubicBezTo>
                <a:lnTo>
                  <a:pt x="7911844" y="1"/>
                </a:lnTo>
                <a:close/>
                <a:moveTo>
                  <a:pt x="0" y="0"/>
                </a:moveTo>
                <a:lnTo>
                  <a:pt x="3064542" y="1"/>
                </a:lnTo>
                <a:lnTo>
                  <a:pt x="3626351" y="1"/>
                </a:lnTo>
                <a:lnTo>
                  <a:pt x="6388767" y="1"/>
                </a:lnTo>
                <a:lnTo>
                  <a:pt x="7293415" y="1"/>
                </a:lnTo>
                <a:lnTo>
                  <a:pt x="7285291" y="184997"/>
                </a:lnTo>
                <a:cubicBezTo>
                  <a:pt x="7283933" y="263521"/>
                  <a:pt x="7284806" y="341911"/>
                  <a:pt x="7288318" y="419996"/>
                </a:cubicBezTo>
                <a:cubicBezTo>
                  <a:pt x="7301507" y="709488"/>
                  <a:pt x="7530168" y="891535"/>
                  <a:pt x="7736280" y="1068100"/>
                </a:cubicBezTo>
                <a:cubicBezTo>
                  <a:pt x="8250069" y="1508062"/>
                  <a:pt x="8424916" y="2032159"/>
                  <a:pt x="8184147" y="2589406"/>
                </a:cubicBezTo>
                <a:cubicBezTo>
                  <a:pt x="8090773" y="2805524"/>
                  <a:pt x="7909218" y="2993264"/>
                  <a:pt x="7738154" y="3164270"/>
                </a:cubicBezTo>
                <a:cubicBezTo>
                  <a:pt x="7279360" y="3622745"/>
                  <a:pt x="7298159" y="4154456"/>
                  <a:pt x="7579762" y="4641256"/>
                </a:cubicBezTo>
                <a:cubicBezTo>
                  <a:pt x="7780382" y="4986833"/>
                  <a:pt x="8020938" y="5311557"/>
                  <a:pt x="8191492" y="5670858"/>
                </a:cubicBezTo>
                <a:cubicBezTo>
                  <a:pt x="8357544" y="6019043"/>
                  <a:pt x="8456063" y="6366409"/>
                  <a:pt x="8477065" y="6707671"/>
                </a:cubicBezTo>
                <a:lnTo>
                  <a:pt x="8478852" y="6820849"/>
                </a:lnTo>
                <a:lnTo>
                  <a:pt x="0" y="6820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71808-DBE5-D6FB-77BE-72F21977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9784"/>
            <a:ext cx="6029325" cy="881563"/>
          </a:xfrm>
        </p:spPr>
        <p:txBody>
          <a:bodyPr>
            <a:normAutofit/>
          </a:bodyPr>
          <a:lstStyle/>
          <a:p>
            <a:r>
              <a:rPr lang="en-US" dirty="0">
                <a:cs typeface="Posterama"/>
              </a:rPr>
              <a:t>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99D6-CD64-58F3-CFCA-3E205DD3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0204"/>
            <a:ext cx="6029325" cy="461253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600" dirty="0">
                <a:latin typeface="Times New Roman"/>
                <a:ea typeface="+mn-lt"/>
                <a:cs typeface="+mn-lt"/>
              </a:rPr>
              <a:t>Understanding Data: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dirty="0">
                <a:latin typeface="Times New Roman"/>
                <a:ea typeface="+mn-lt"/>
                <a:cs typeface="+mn-lt"/>
              </a:rPr>
              <a:t>Analyze the data sets, which has fields such as </a:t>
            </a:r>
            <a:r>
              <a:rPr lang="en-US" sz="1600" dirty="0" err="1">
                <a:latin typeface="Times New Roman"/>
                <a:ea typeface="+mn-lt"/>
                <a:cs typeface="+mn-lt"/>
              </a:rPr>
              <a:t>user_id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600" dirty="0" err="1">
                <a:latin typeface="Times New Roman"/>
                <a:ea typeface="+mn-lt"/>
                <a:cs typeface="+mn-lt"/>
              </a:rPr>
              <a:t>occurred_at</a:t>
            </a:r>
            <a:r>
              <a:rPr lang="en-US" sz="1600" dirty="0">
                <a:latin typeface="Times New Roman"/>
                <a:ea typeface="+mn-lt"/>
                <a:cs typeface="+mn-lt"/>
              </a:rPr>
              <a:t>, action, </a:t>
            </a:r>
            <a:r>
              <a:rPr lang="en-US" sz="1600" dirty="0" err="1">
                <a:latin typeface="Times New Roman"/>
                <a:ea typeface="+mn-lt"/>
                <a:cs typeface="+mn-lt"/>
              </a:rPr>
              <a:t>user_type</a:t>
            </a:r>
            <a:r>
              <a:rPr lang="en-US" sz="1600" dirty="0">
                <a:latin typeface="Times New Roman"/>
                <a:ea typeface="+mn-lt"/>
                <a:cs typeface="+mn-lt"/>
              </a:rPr>
              <a:t> and </a:t>
            </a:r>
            <a:r>
              <a:rPr lang="en-US" sz="1600" dirty="0" err="1">
                <a:latin typeface="Times New Roman"/>
                <a:ea typeface="+mn-lt"/>
                <a:cs typeface="+mn-lt"/>
              </a:rPr>
              <a:t>time_spent</a:t>
            </a:r>
            <a:r>
              <a:rPr lang="en-US" sz="1600" dirty="0">
                <a:latin typeface="Times New Roman"/>
                <a:ea typeface="+mn-lt"/>
                <a:cs typeface="+mn-lt"/>
              </a:rPr>
              <a:t> to match main goals with appropriate fields.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dirty="0">
                <a:latin typeface="Times New Roman"/>
                <a:ea typeface="+mn-lt"/>
                <a:cs typeface="+mn-lt"/>
              </a:rPr>
              <a:t>Checked for no null values and appropriate date format for the purposes of temporal analysis.</a:t>
            </a:r>
            <a:endParaRPr lang="en-US" dirty="0"/>
          </a:p>
          <a:p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dirty="0">
                <a:latin typeface="Times New Roman"/>
                <a:ea typeface="+mn-lt"/>
                <a:cs typeface="+mn-lt"/>
              </a:rPr>
              <a:t>Task Execution: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dirty="0">
                <a:latin typeface="Times New Roman"/>
                <a:ea typeface="+mn-lt"/>
                <a:cs typeface="+mn-lt"/>
              </a:rPr>
              <a:t>Task 1: Measured jobs reviewed over time to understand workload distribution.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dirty="0">
                <a:latin typeface="Times New Roman"/>
                <a:ea typeface="+mn-lt"/>
                <a:cs typeface="+mn-lt"/>
              </a:rPr>
              <a:t>Task 2: Throughput analysis helped check the processing efficiency.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dirty="0">
                <a:latin typeface="Times New Roman"/>
                <a:ea typeface="+mn-lt"/>
                <a:cs typeface="+mn-lt"/>
              </a:rPr>
              <a:t>Task 3: Did a retention analysis to monitor weekly user retention.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dirty="0">
                <a:latin typeface="Times New Roman"/>
                <a:ea typeface="+mn-lt"/>
                <a:cs typeface="+mn-lt"/>
              </a:rPr>
              <a:t>Task 4: Engagements per device calculated to discover user preference.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>
                <a:latin typeface="Times New Roman"/>
                <a:ea typeface="+mn-lt"/>
                <a:cs typeface="+mn-lt"/>
              </a:rPr>
              <a:t>Task 5: email engagement to optimize communication </a:t>
            </a:r>
            <a:r>
              <a:rPr lang="en-US" sz="1600" dirty="0">
                <a:latin typeface="Times New Roman"/>
                <a:ea typeface="+mn-lt"/>
                <a:cs typeface="+mn-lt"/>
              </a:rPr>
              <a:t>strategies.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endParaRPr lang="en-US" sz="1600" dirty="0">
              <a:latin typeface="Times New Roman"/>
              <a:ea typeface="+mn-lt"/>
              <a:cs typeface="+mn-lt"/>
            </a:endParaRPr>
          </a:p>
          <a:p>
            <a:r>
              <a:rPr lang="en-US" sz="1600" dirty="0">
                <a:latin typeface="Times New Roman"/>
                <a:ea typeface="+mn-lt"/>
                <a:cs typeface="+mn-lt"/>
              </a:rPr>
              <a:t>Tools Applied: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dirty="0">
                <a:latin typeface="Times New Roman"/>
                <a:ea typeface="+mn-lt"/>
                <a:cs typeface="+mn-lt"/>
              </a:rPr>
              <a:t>SQL for Data Manipulation and Aggregation.</a:t>
            </a:r>
            <a:br>
              <a:rPr lang="en-US" sz="1200" dirty="0">
                <a:solidFill>
                  <a:srgbClr val="B64F00"/>
                </a:solidFill>
                <a:ea typeface="+mn-lt"/>
                <a:cs typeface="+mn-lt"/>
              </a:rPr>
            </a:br>
            <a:endParaRPr lang="en-US" sz="1200" dirty="0">
              <a:solidFill>
                <a:srgbClr val="005A8B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21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7B4CB6-64B7-4C1D-B623-F1EC02FCC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937866"/>
          </a:xfrm>
          <a:custGeom>
            <a:avLst/>
            <a:gdLst>
              <a:gd name="connsiteX0" fmla="*/ 8930642 w 12192000"/>
              <a:gd name="connsiteY0" fmla="*/ 5494299 h 5937866"/>
              <a:gd name="connsiteX1" fmla="*/ 9143134 w 12192000"/>
              <a:gd name="connsiteY1" fmla="*/ 5616927 h 5937866"/>
              <a:gd name="connsiteX2" fmla="*/ 9043549 w 12192000"/>
              <a:gd name="connsiteY2" fmla="*/ 5914543 h 5937866"/>
              <a:gd name="connsiteX3" fmla="*/ 8745984 w 12192000"/>
              <a:gd name="connsiteY3" fmla="*/ 5814814 h 5937866"/>
              <a:gd name="connsiteX4" fmla="*/ 8845568 w 12192000"/>
              <a:gd name="connsiteY4" fmla="*/ 5517199 h 5937866"/>
              <a:gd name="connsiteX5" fmla="*/ 8930642 w 12192000"/>
              <a:gd name="connsiteY5" fmla="*/ 5494299 h 5937866"/>
              <a:gd name="connsiteX6" fmla="*/ 9842642 w 12192000"/>
              <a:gd name="connsiteY6" fmla="*/ 4939308 h 5937866"/>
              <a:gd name="connsiteX7" fmla="*/ 10272210 w 12192000"/>
              <a:gd name="connsiteY7" fmla="*/ 5187210 h 5937866"/>
              <a:gd name="connsiteX8" fmla="*/ 10070896 w 12192000"/>
              <a:gd name="connsiteY8" fmla="*/ 5788857 h 5937866"/>
              <a:gd name="connsiteX9" fmla="*/ 9469346 w 12192000"/>
              <a:gd name="connsiteY9" fmla="*/ 5587251 h 5937866"/>
              <a:gd name="connsiteX10" fmla="*/ 9670660 w 12192000"/>
              <a:gd name="connsiteY10" fmla="*/ 4985603 h 5937866"/>
              <a:gd name="connsiteX11" fmla="*/ 9842642 w 12192000"/>
              <a:gd name="connsiteY11" fmla="*/ 4939308 h 5937866"/>
              <a:gd name="connsiteX12" fmla="*/ 0 w 12192000"/>
              <a:gd name="connsiteY12" fmla="*/ 0 h 5937866"/>
              <a:gd name="connsiteX13" fmla="*/ 12188952 w 12192000"/>
              <a:gd name="connsiteY13" fmla="*/ 0 h 5937866"/>
              <a:gd name="connsiteX14" fmla="*/ 12188952 w 12192000"/>
              <a:gd name="connsiteY14" fmla="*/ 1220565 h 5937866"/>
              <a:gd name="connsiteX15" fmla="*/ 12192000 w 12192000"/>
              <a:gd name="connsiteY15" fmla="*/ 1220565 h 5937866"/>
              <a:gd name="connsiteX16" fmla="*/ 12192000 w 12192000"/>
              <a:gd name="connsiteY16" fmla="*/ 4590456 h 5937866"/>
              <a:gd name="connsiteX17" fmla="*/ 12124015 w 12192000"/>
              <a:gd name="connsiteY17" fmla="*/ 4631278 h 5937866"/>
              <a:gd name="connsiteX18" fmla="*/ 11077457 w 12192000"/>
              <a:gd name="connsiteY18" fmla="*/ 4722290 h 5937866"/>
              <a:gd name="connsiteX19" fmla="*/ 9867246 w 12192000"/>
              <a:gd name="connsiteY19" fmla="*/ 4572157 h 5937866"/>
              <a:gd name="connsiteX20" fmla="*/ 8994802 w 12192000"/>
              <a:gd name="connsiteY20" fmla="*/ 5098943 h 5937866"/>
              <a:gd name="connsiteX21" fmla="*/ 6994655 w 12192000"/>
              <a:gd name="connsiteY21" fmla="*/ 5556202 h 5937866"/>
              <a:gd name="connsiteX22" fmla="*/ 6287534 w 12192000"/>
              <a:gd name="connsiteY22" fmla="*/ 4934764 h 5937866"/>
              <a:gd name="connsiteX23" fmla="*/ 4392596 w 12192000"/>
              <a:gd name="connsiteY23" fmla="*/ 4612909 h 5937866"/>
              <a:gd name="connsiteX24" fmla="*/ 3014500 w 12192000"/>
              <a:gd name="connsiteY24" fmla="*/ 5320787 h 5937866"/>
              <a:gd name="connsiteX25" fmla="*/ 86414 w 12192000"/>
              <a:gd name="connsiteY25" fmla="*/ 5123870 h 5937866"/>
              <a:gd name="connsiteX26" fmla="*/ 0 w 12192000"/>
              <a:gd name="connsiteY26" fmla="*/ 5061131 h 5937866"/>
              <a:gd name="connsiteX27" fmla="*/ 0 w 12192000"/>
              <a:gd name="connsiteY27" fmla="*/ 3267075 h 5937866"/>
              <a:gd name="connsiteX28" fmla="*/ 0 w 12192000"/>
              <a:gd name="connsiteY28" fmla="*/ 1220565 h 59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5937866">
                <a:moveTo>
                  <a:pt x="8930642" y="5494299"/>
                </a:moveTo>
                <a:cubicBezTo>
                  <a:pt x="9016941" y="5488946"/>
                  <a:pt x="9102130" y="5534635"/>
                  <a:pt x="9143134" y="5616927"/>
                </a:cubicBezTo>
                <a:cubicBezTo>
                  <a:pt x="9197806" y="5726652"/>
                  <a:pt x="9153221" y="5859898"/>
                  <a:pt x="9043549" y="5914543"/>
                </a:cubicBezTo>
                <a:cubicBezTo>
                  <a:pt x="8933879" y="5969187"/>
                  <a:pt x="8800655" y="5924538"/>
                  <a:pt x="8745984" y="5814814"/>
                </a:cubicBezTo>
                <a:cubicBezTo>
                  <a:pt x="8691311" y="5705090"/>
                  <a:pt x="8735897" y="5571844"/>
                  <a:pt x="8845568" y="5517199"/>
                </a:cubicBezTo>
                <a:cubicBezTo>
                  <a:pt x="8872986" y="5503538"/>
                  <a:pt x="8901875" y="5496082"/>
                  <a:pt x="8930642" y="5494299"/>
                </a:cubicBezTo>
                <a:close/>
                <a:moveTo>
                  <a:pt x="9842642" y="4939308"/>
                </a:moveTo>
                <a:cubicBezTo>
                  <a:pt x="10017101" y="4928488"/>
                  <a:pt x="10189318" y="5020851"/>
                  <a:pt x="10272210" y="5187210"/>
                </a:cubicBezTo>
                <a:cubicBezTo>
                  <a:pt x="10382732" y="5409023"/>
                  <a:pt x="10292600" y="5678390"/>
                  <a:pt x="10070896" y="5788857"/>
                </a:cubicBezTo>
                <a:cubicBezTo>
                  <a:pt x="9849191" y="5899325"/>
                  <a:pt x="9579867" y="5809063"/>
                  <a:pt x="9469346" y="5587251"/>
                </a:cubicBezTo>
                <a:cubicBezTo>
                  <a:pt x="9358824" y="5365438"/>
                  <a:pt x="9448956" y="5096071"/>
                  <a:pt x="9670660" y="4985603"/>
                </a:cubicBezTo>
                <a:cubicBezTo>
                  <a:pt x="9726087" y="4957986"/>
                  <a:pt x="9784490" y="4942914"/>
                  <a:pt x="9842642" y="4939308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1220565"/>
                </a:lnTo>
                <a:lnTo>
                  <a:pt x="12192000" y="1220565"/>
                </a:lnTo>
                <a:lnTo>
                  <a:pt x="12192000" y="4590456"/>
                </a:lnTo>
                <a:lnTo>
                  <a:pt x="12124015" y="4631278"/>
                </a:lnTo>
                <a:cubicBezTo>
                  <a:pt x="11792041" y="4802103"/>
                  <a:pt x="11443617" y="4797817"/>
                  <a:pt x="11077457" y="4722290"/>
                </a:cubicBezTo>
                <a:cubicBezTo>
                  <a:pt x="10679189" y="4640425"/>
                  <a:pt x="10271734" y="4578846"/>
                  <a:pt x="9867246" y="4572157"/>
                </a:cubicBezTo>
                <a:cubicBezTo>
                  <a:pt x="9492336" y="4566176"/>
                  <a:pt x="9239136" y="4846894"/>
                  <a:pt x="8994802" y="5098943"/>
                </a:cubicBezTo>
                <a:cubicBezTo>
                  <a:pt x="8385954" y="5727243"/>
                  <a:pt x="7695268" y="5911307"/>
                  <a:pt x="6994655" y="5556202"/>
                </a:cubicBezTo>
                <a:cubicBezTo>
                  <a:pt x="6722938" y="5418487"/>
                  <a:pt x="6494843" y="5169191"/>
                  <a:pt x="6287534" y="4934764"/>
                </a:cubicBezTo>
                <a:cubicBezTo>
                  <a:pt x="5731733" y="4306056"/>
                  <a:pt x="5043559" y="4288064"/>
                  <a:pt x="4392596" y="4612909"/>
                </a:cubicBezTo>
                <a:cubicBezTo>
                  <a:pt x="3930423" y="4844432"/>
                  <a:pt x="3492022" y="5129169"/>
                  <a:pt x="3014500" y="5320787"/>
                </a:cubicBezTo>
                <a:cubicBezTo>
                  <a:pt x="1977820" y="5738974"/>
                  <a:pt x="973242" y="5720051"/>
                  <a:pt x="86414" y="5123870"/>
                </a:cubicBezTo>
                <a:lnTo>
                  <a:pt x="0" y="5061131"/>
                </a:lnTo>
                <a:lnTo>
                  <a:pt x="0" y="3267075"/>
                </a:lnTo>
                <a:lnTo>
                  <a:pt x="0" y="1220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65FB7-E605-3503-7BE8-8E991DC8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08" y="319659"/>
            <a:ext cx="10972800" cy="690563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Posterama"/>
              </a:rPr>
              <a:t>Tech-Stack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3F30-4370-4AEE-68E5-8FE58E0F7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08" y="1386537"/>
            <a:ext cx="7077075" cy="26552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Times New Roman"/>
                <a:ea typeface="+mn-lt"/>
                <a:cs typeface="+mn-lt"/>
              </a:rPr>
              <a:t>MySQL Workbench</a:t>
            </a:r>
            <a:r>
              <a:rPr lang="en-US">
                <a:latin typeface="Times New Roman"/>
                <a:ea typeface="+mn-lt"/>
                <a:cs typeface="+mn-lt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lvl="1"/>
            <a:r>
              <a:rPr lang="en-US" b="1">
                <a:latin typeface="Times New Roman"/>
                <a:ea typeface="+mn-lt"/>
                <a:cs typeface="+mn-lt"/>
              </a:rPr>
              <a:t>Purpose</a:t>
            </a:r>
            <a:r>
              <a:rPr lang="en-US">
                <a:latin typeface="Times New Roman"/>
                <a:ea typeface="+mn-lt"/>
                <a:cs typeface="+mn-lt"/>
              </a:rPr>
              <a:t>: Write and execute SQL queries, manage database schemas, and analyze raw data.</a:t>
            </a:r>
            <a:endParaRPr lang="en-US">
              <a:latin typeface="Times New Roman"/>
              <a:cs typeface="Times New Roman"/>
            </a:endParaRPr>
          </a:p>
          <a:p>
            <a:pPr lvl="1"/>
            <a:r>
              <a:rPr lang="en-US" b="1" dirty="0">
                <a:latin typeface="Times New Roman"/>
                <a:ea typeface="+mn-lt"/>
                <a:cs typeface="+mn-lt"/>
              </a:rPr>
              <a:t>Version</a:t>
            </a:r>
            <a:r>
              <a:rPr lang="en-US" dirty="0">
                <a:latin typeface="Times New Roman"/>
                <a:ea typeface="+mn-lt"/>
                <a:cs typeface="+mn-lt"/>
              </a:rPr>
              <a:t>: MySQL Workbench 8.0</a:t>
            </a:r>
            <a:endParaRPr lang="en-US" dirty="0">
              <a:latin typeface="Times New Roman"/>
              <a:cs typeface="Times New Roman"/>
            </a:endParaRPr>
          </a:p>
          <a:p>
            <a:pPr marL="514350" lvl="1" indent="-285750"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6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2274B4-B001-4088-B01D-E6999509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301" y="2797129"/>
            <a:ext cx="3901736" cy="7463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ea typeface="+mj-lt"/>
                <a:cs typeface="+mj-lt"/>
              </a:rPr>
              <a:t>INSIGHTS</a:t>
            </a:r>
            <a:endParaRPr lang="en-US" dirty="0"/>
          </a:p>
        </p:txBody>
      </p:sp>
      <p:pic>
        <p:nvPicPr>
          <p:cNvPr id="4" name="Picture 3" descr="Blue and pink paint mixture">
            <a:extLst>
              <a:ext uri="{FF2B5EF4-FFF2-40B4-BE49-F238E27FC236}">
                <a16:creationId xmlns:a16="http://schemas.microsoft.com/office/drawing/2014/main" id="{2C4E6642-39EB-5ECD-428E-609B48A1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7" r="21528" b="-1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108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FE145C-BED6-4533-8211-7AC773F7A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16078" cy="6858000"/>
          </a:xfrm>
          <a:custGeom>
            <a:avLst/>
            <a:gdLst>
              <a:gd name="connsiteX0" fmla="*/ 8183400 w 8916078"/>
              <a:gd name="connsiteY0" fmla="*/ 3865853 h 6820849"/>
              <a:gd name="connsiteX1" fmla="*/ 8259593 w 8916078"/>
              <a:gd name="connsiteY1" fmla="*/ 3878252 h 6820849"/>
              <a:gd name="connsiteX2" fmla="*/ 8529076 w 8916078"/>
              <a:gd name="connsiteY2" fmla="*/ 4345010 h 6820849"/>
              <a:gd name="connsiteX3" fmla="*/ 8062319 w 8916078"/>
              <a:gd name="connsiteY3" fmla="*/ 4614493 h 6820849"/>
              <a:gd name="connsiteX4" fmla="*/ 7792836 w 8916078"/>
              <a:gd name="connsiteY4" fmla="*/ 4147735 h 6820849"/>
              <a:gd name="connsiteX5" fmla="*/ 8183400 w 8916078"/>
              <a:gd name="connsiteY5" fmla="*/ 3865853 h 6820849"/>
              <a:gd name="connsiteX6" fmla="*/ 8734942 w 8916078"/>
              <a:gd name="connsiteY6" fmla="*/ 2667480 h 6820849"/>
              <a:gd name="connsiteX7" fmla="*/ 8773412 w 8916078"/>
              <a:gd name="connsiteY7" fmla="*/ 2673741 h 6820849"/>
              <a:gd name="connsiteX8" fmla="*/ 8909474 w 8916078"/>
              <a:gd name="connsiteY8" fmla="*/ 2909407 h 6820849"/>
              <a:gd name="connsiteX9" fmla="*/ 8673808 w 8916078"/>
              <a:gd name="connsiteY9" fmla="*/ 3045469 h 6820849"/>
              <a:gd name="connsiteX10" fmla="*/ 8537746 w 8916078"/>
              <a:gd name="connsiteY10" fmla="*/ 2809802 h 6820849"/>
              <a:gd name="connsiteX11" fmla="*/ 8697151 w 8916078"/>
              <a:gd name="connsiteY11" fmla="*/ 2668961 h 6820849"/>
              <a:gd name="connsiteX12" fmla="*/ 8734942 w 8916078"/>
              <a:gd name="connsiteY12" fmla="*/ 2667480 h 6820849"/>
              <a:gd name="connsiteX13" fmla="*/ 8776652 w 8916078"/>
              <a:gd name="connsiteY13" fmla="*/ 1 h 6820849"/>
              <a:gd name="connsiteX14" fmla="*/ 8786961 w 8916078"/>
              <a:gd name="connsiteY14" fmla="*/ 42970 h 6820849"/>
              <a:gd name="connsiteX15" fmla="*/ 8775876 w 8916078"/>
              <a:gd name="connsiteY15" fmla="*/ 219853 h 6820849"/>
              <a:gd name="connsiteX16" fmla="*/ 8229255 w 8916078"/>
              <a:gd name="connsiteY16" fmla="*/ 535444 h 6820849"/>
              <a:gd name="connsiteX17" fmla="*/ 7899142 w 8916078"/>
              <a:gd name="connsiteY17" fmla="*/ 78053 h 6820849"/>
              <a:gd name="connsiteX18" fmla="*/ 7911844 w 8916078"/>
              <a:gd name="connsiteY18" fmla="*/ 1 h 6820849"/>
              <a:gd name="connsiteX19" fmla="*/ 0 w 8916078"/>
              <a:gd name="connsiteY19" fmla="*/ 0 h 6820849"/>
              <a:gd name="connsiteX20" fmla="*/ 3064542 w 8916078"/>
              <a:gd name="connsiteY20" fmla="*/ 1 h 6820849"/>
              <a:gd name="connsiteX21" fmla="*/ 3626351 w 8916078"/>
              <a:gd name="connsiteY21" fmla="*/ 1 h 6820849"/>
              <a:gd name="connsiteX22" fmla="*/ 6388767 w 8916078"/>
              <a:gd name="connsiteY22" fmla="*/ 1 h 6820849"/>
              <a:gd name="connsiteX23" fmla="*/ 7293415 w 8916078"/>
              <a:gd name="connsiteY23" fmla="*/ 1 h 6820849"/>
              <a:gd name="connsiteX24" fmla="*/ 7285291 w 8916078"/>
              <a:gd name="connsiteY24" fmla="*/ 184997 h 6820849"/>
              <a:gd name="connsiteX25" fmla="*/ 7288318 w 8916078"/>
              <a:gd name="connsiteY25" fmla="*/ 419996 h 6820849"/>
              <a:gd name="connsiteX26" fmla="*/ 7736280 w 8916078"/>
              <a:gd name="connsiteY26" fmla="*/ 1068100 h 6820849"/>
              <a:gd name="connsiteX27" fmla="*/ 8184147 w 8916078"/>
              <a:gd name="connsiteY27" fmla="*/ 2589406 h 6820849"/>
              <a:gd name="connsiteX28" fmla="*/ 7738154 w 8916078"/>
              <a:gd name="connsiteY28" fmla="*/ 3164270 h 6820849"/>
              <a:gd name="connsiteX29" fmla="*/ 7579762 w 8916078"/>
              <a:gd name="connsiteY29" fmla="*/ 4641256 h 6820849"/>
              <a:gd name="connsiteX30" fmla="*/ 8191492 w 8916078"/>
              <a:gd name="connsiteY30" fmla="*/ 5670858 h 6820849"/>
              <a:gd name="connsiteX31" fmla="*/ 8477065 w 8916078"/>
              <a:gd name="connsiteY31" fmla="*/ 6707671 h 6820849"/>
              <a:gd name="connsiteX32" fmla="*/ 8478852 w 8916078"/>
              <a:gd name="connsiteY32" fmla="*/ 6820849 h 6820849"/>
              <a:gd name="connsiteX33" fmla="*/ 0 w 8916078"/>
              <a:gd name="connsiteY33" fmla="*/ 6820849 h 68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16078" h="6820849">
                <a:moveTo>
                  <a:pt x="8183400" y="3865853"/>
                </a:moveTo>
                <a:cubicBezTo>
                  <a:pt x="8208679" y="3867370"/>
                  <a:pt x="8234181" y="3871443"/>
                  <a:pt x="8259593" y="3878252"/>
                </a:cubicBezTo>
                <a:cubicBezTo>
                  <a:pt x="8462901" y="3932728"/>
                  <a:pt x="8583552" y="4141703"/>
                  <a:pt x="8529076" y="4345010"/>
                </a:cubicBezTo>
                <a:cubicBezTo>
                  <a:pt x="8474600" y="4548317"/>
                  <a:pt x="8265626" y="4668969"/>
                  <a:pt x="8062319" y="4614493"/>
                </a:cubicBezTo>
                <a:cubicBezTo>
                  <a:pt x="7859012" y="4560017"/>
                  <a:pt x="7738360" y="4351042"/>
                  <a:pt x="7792836" y="4147735"/>
                </a:cubicBezTo>
                <a:cubicBezTo>
                  <a:pt x="7840502" y="3969841"/>
                  <a:pt x="8006457" y="3855230"/>
                  <a:pt x="8183400" y="3865853"/>
                </a:cubicBezTo>
                <a:close/>
                <a:moveTo>
                  <a:pt x="8734942" y="2667480"/>
                </a:moveTo>
                <a:cubicBezTo>
                  <a:pt x="8747705" y="2668246"/>
                  <a:pt x="8760581" y="2670303"/>
                  <a:pt x="8773412" y="2673741"/>
                </a:cubicBezTo>
                <a:cubicBezTo>
                  <a:pt x="8876062" y="2701246"/>
                  <a:pt x="8936980" y="2806757"/>
                  <a:pt x="8909474" y="2909407"/>
                </a:cubicBezTo>
                <a:cubicBezTo>
                  <a:pt x="8881969" y="3012057"/>
                  <a:pt x="8776458" y="3072974"/>
                  <a:pt x="8673808" y="3045469"/>
                </a:cubicBezTo>
                <a:cubicBezTo>
                  <a:pt x="8571158" y="3017965"/>
                  <a:pt x="8510241" y="2912452"/>
                  <a:pt x="8537746" y="2809802"/>
                </a:cubicBezTo>
                <a:cubicBezTo>
                  <a:pt x="8558375" y="2732815"/>
                  <a:pt x="8622882" y="2679302"/>
                  <a:pt x="8697151" y="2668961"/>
                </a:cubicBezTo>
                <a:cubicBezTo>
                  <a:pt x="8709529" y="2667237"/>
                  <a:pt x="8722180" y="2666714"/>
                  <a:pt x="8734942" y="2667480"/>
                </a:cubicBezTo>
                <a:close/>
                <a:moveTo>
                  <a:pt x="8776652" y="1"/>
                </a:moveTo>
                <a:lnTo>
                  <a:pt x="8786961" y="42970"/>
                </a:lnTo>
                <a:cubicBezTo>
                  <a:pt x="8794957" y="100392"/>
                  <a:pt x="8791826" y="160330"/>
                  <a:pt x="8775876" y="219853"/>
                </a:cubicBezTo>
                <a:cubicBezTo>
                  <a:pt x="8712079" y="457946"/>
                  <a:pt x="8467349" y="599241"/>
                  <a:pt x="8229255" y="535444"/>
                </a:cubicBezTo>
                <a:cubicBezTo>
                  <a:pt x="8020924" y="479621"/>
                  <a:pt x="7886703" y="285271"/>
                  <a:pt x="7899142" y="78053"/>
                </a:cubicBezTo>
                <a:lnTo>
                  <a:pt x="7911844" y="1"/>
                </a:lnTo>
                <a:close/>
                <a:moveTo>
                  <a:pt x="0" y="0"/>
                </a:moveTo>
                <a:lnTo>
                  <a:pt x="3064542" y="1"/>
                </a:lnTo>
                <a:lnTo>
                  <a:pt x="3626351" y="1"/>
                </a:lnTo>
                <a:lnTo>
                  <a:pt x="6388767" y="1"/>
                </a:lnTo>
                <a:lnTo>
                  <a:pt x="7293415" y="1"/>
                </a:lnTo>
                <a:lnTo>
                  <a:pt x="7285291" y="184997"/>
                </a:lnTo>
                <a:cubicBezTo>
                  <a:pt x="7283933" y="263521"/>
                  <a:pt x="7284806" y="341911"/>
                  <a:pt x="7288318" y="419996"/>
                </a:cubicBezTo>
                <a:cubicBezTo>
                  <a:pt x="7301507" y="709488"/>
                  <a:pt x="7530168" y="891535"/>
                  <a:pt x="7736280" y="1068100"/>
                </a:cubicBezTo>
                <a:cubicBezTo>
                  <a:pt x="8250069" y="1508062"/>
                  <a:pt x="8424916" y="2032159"/>
                  <a:pt x="8184147" y="2589406"/>
                </a:cubicBezTo>
                <a:cubicBezTo>
                  <a:pt x="8090773" y="2805524"/>
                  <a:pt x="7909218" y="2993264"/>
                  <a:pt x="7738154" y="3164270"/>
                </a:cubicBezTo>
                <a:cubicBezTo>
                  <a:pt x="7279360" y="3622745"/>
                  <a:pt x="7298159" y="4154456"/>
                  <a:pt x="7579762" y="4641256"/>
                </a:cubicBezTo>
                <a:cubicBezTo>
                  <a:pt x="7780382" y="4986833"/>
                  <a:pt x="8020938" y="5311557"/>
                  <a:pt x="8191492" y="5670858"/>
                </a:cubicBezTo>
                <a:cubicBezTo>
                  <a:pt x="8357544" y="6019043"/>
                  <a:pt x="8456063" y="6366409"/>
                  <a:pt x="8477065" y="6707671"/>
                </a:cubicBezTo>
                <a:lnTo>
                  <a:pt x="8478852" y="6820849"/>
                </a:lnTo>
                <a:lnTo>
                  <a:pt x="0" y="6820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0DE3E-1E25-0BF9-D999-8BB26C8E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6029325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cs typeface="Posterama"/>
              </a:rPr>
              <a:t>CASE STUDY-1: </a:t>
            </a:r>
            <a:br>
              <a:rPr lang="en-US" dirty="0">
                <a:cs typeface="Posterama"/>
              </a:rPr>
            </a:br>
            <a:r>
              <a:rPr lang="en-US" dirty="0">
                <a:cs typeface="Posterama"/>
              </a:rPr>
              <a:t>Job Data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37F2-5B67-E0E1-C484-5101AC718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6029325" cy="40365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Table Structure: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b="1" err="1">
                <a:latin typeface="Times New Roman"/>
                <a:cs typeface="Times New Roman"/>
              </a:rPr>
              <a:t>job_data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endParaRPr lang="en-US" dirty="0">
              <a:latin typeface="Times New Roman"/>
              <a:cs typeface="Times New Roman"/>
            </a:endParaRPr>
          </a:p>
          <a:p>
            <a:pPr marL="514350" lvl="1" indent="-285750">
              <a:buFont typeface="Arial"/>
              <a:buChar char="•"/>
            </a:pPr>
            <a:r>
              <a:rPr lang="en-US" b="1" dirty="0" err="1">
                <a:latin typeface="Times New Roman"/>
                <a:ea typeface="+mn-lt"/>
                <a:cs typeface="+mn-lt"/>
              </a:rPr>
              <a:t>job_id</a:t>
            </a:r>
            <a:r>
              <a:rPr lang="en-US" dirty="0">
                <a:latin typeface="Times New Roman"/>
                <a:ea typeface="+mn-lt"/>
                <a:cs typeface="+mn-lt"/>
              </a:rPr>
              <a:t>: Unique identifier for each job.</a:t>
            </a:r>
            <a:endParaRPr lang="en-US" dirty="0">
              <a:latin typeface="Times New Roman"/>
              <a:cs typeface="Times New Roman"/>
            </a:endParaRPr>
          </a:p>
          <a:p>
            <a:pPr marL="514350" lvl="1" indent="-285750">
              <a:buFont typeface="Arial"/>
              <a:buChar char="•"/>
            </a:pPr>
            <a:r>
              <a:rPr lang="en-US" b="1" dirty="0" err="1">
                <a:latin typeface="Times New Roman"/>
                <a:ea typeface="+mn-lt"/>
                <a:cs typeface="+mn-lt"/>
              </a:rPr>
              <a:t>actor_id</a:t>
            </a:r>
            <a:r>
              <a:rPr lang="en-US" dirty="0">
                <a:latin typeface="Times New Roman"/>
                <a:ea typeface="+mn-lt"/>
                <a:cs typeface="+mn-lt"/>
              </a:rPr>
              <a:t>: Unique identifier for the actor performing actions on jobs.</a:t>
            </a:r>
            <a:endParaRPr lang="en-US" dirty="0">
              <a:latin typeface="Times New Roman"/>
              <a:cs typeface="Times New Roman"/>
            </a:endParaRPr>
          </a:p>
          <a:p>
            <a:pPr marL="514350" lvl="1" indent="-285750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event</a:t>
            </a:r>
            <a:r>
              <a:rPr lang="en-US" dirty="0">
                <a:latin typeface="Times New Roman"/>
                <a:ea typeface="+mn-lt"/>
                <a:cs typeface="+mn-lt"/>
              </a:rPr>
              <a:t>: Type of event.</a:t>
            </a:r>
            <a:endParaRPr lang="en-US" dirty="0">
              <a:latin typeface="Times New Roman"/>
              <a:cs typeface="Times New Roman"/>
            </a:endParaRPr>
          </a:p>
          <a:p>
            <a:pPr marL="514350" lvl="1" indent="-285750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language</a:t>
            </a:r>
            <a:r>
              <a:rPr lang="en-US" dirty="0">
                <a:latin typeface="Times New Roman"/>
                <a:ea typeface="+mn-lt"/>
                <a:cs typeface="+mn-lt"/>
              </a:rPr>
              <a:t>: Languages associated with the job.</a:t>
            </a:r>
            <a:endParaRPr lang="en-US" dirty="0">
              <a:latin typeface="Times New Roman"/>
              <a:cs typeface="Times New Roman"/>
            </a:endParaRPr>
          </a:p>
          <a:p>
            <a:pPr marL="514350" lvl="1" indent="-285750">
              <a:buFont typeface="Arial"/>
              <a:buChar char="•"/>
            </a:pPr>
            <a:r>
              <a:rPr lang="en-US" b="1" dirty="0" err="1">
                <a:latin typeface="Times New Roman"/>
                <a:ea typeface="+mn-lt"/>
                <a:cs typeface="+mn-lt"/>
              </a:rPr>
              <a:t>time_spent</a:t>
            </a:r>
            <a:r>
              <a:rPr lang="en-US" dirty="0">
                <a:latin typeface="Times New Roman"/>
                <a:ea typeface="+mn-lt"/>
                <a:cs typeface="+mn-lt"/>
              </a:rPr>
              <a:t>: Time required to review the job.</a:t>
            </a:r>
            <a:endParaRPr lang="en-US" dirty="0">
              <a:latin typeface="Times New Roman"/>
              <a:cs typeface="Times New Roman"/>
            </a:endParaRPr>
          </a:p>
          <a:p>
            <a:pPr marL="514350" lvl="1" indent="-285750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org</a:t>
            </a:r>
            <a:r>
              <a:rPr lang="en-US" dirty="0">
                <a:latin typeface="Times New Roman"/>
                <a:ea typeface="+mn-lt"/>
                <a:cs typeface="+mn-lt"/>
              </a:rPr>
              <a:t>: Organization associated with the actor.</a:t>
            </a:r>
            <a:endParaRPr lang="en-US" dirty="0">
              <a:latin typeface="Times New Roman"/>
              <a:cs typeface="Times New Roman"/>
            </a:endParaRPr>
          </a:p>
          <a:p>
            <a:pPr marL="514350" lvl="1" indent="-285750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ds</a:t>
            </a:r>
            <a:r>
              <a:rPr lang="en-US" dirty="0">
                <a:latin typeface="Times New Roman"/>
                <a:ea typeface="+mn-lt"/>
                <a:cs typeface="+mn-lt"/>
              </a:rPr>
              <a:t>: Date in mm/dd/</a:t>
            </a:r>
            <a:r>
              <a:rPr lang="en-US" dirty="0" err="1">
                <a:latin typeface="Times New Roman"/>
                <a:ea typeface="+mn-lt"/>
                <a:cs typeface="+mn-lt"/>
              </a:rPr>
              <a:t>yyyy</a:t>
            </a:r>
            <a:r>
              <a:rPr lang="en-US" dirty="0">
                <a:latin typeface="Times New Roman"/>
                <a:ea typeface="+mn-lt"/>
                <a:cs typeface="+mn-lt"/>
              </a:rPr>
              <a:t> format. (Inserted as Text)</a:t>
            </a:r>
            <a:endParaRPr lang="en-US" dirty="0">
              <a:latin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2D3AE-21EF-6B76-379A-AB6C0C17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407"/>
            <a:ext cx="5275995" cy="1494484"/>
          </a:xfrm>
        </p:spPr>
        <p:txBody>
          <a:bodyPr>
            <a:normAutofit/>
          </a:bodyPr>
          <a:lstStyle/>
          <a:p>
            <a:r>
              <a:rPr lang="en-US" sz="4100">
                <a:cs typeface="Posterama"/>
              </a:rPr>
              <a:t>TASK-1: </a:t>
            </a:r>
            <a:r>
              <a:rPr lang="en-US" sz="4100">
                <a:ea typeface="+mj-lt"/>
                <a:cs typeface="+mj-lt"/>
              </a:rPr>
              <a:t>Jobs Reviewed Over Time</a:t>
            </a:r>
            <a:endParaRPr lang="en-US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10AD6-9579-7FB7-4ECA-3C4705B15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7729"/>
            <a:ext cx="5503534" cy="501578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Objective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Calculate the number of jobs reviewed per hour for each day in November 2020.</a:t>
            </a: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cs typeface="Times New Roman"/>
              </a:rPr>
              <a:t>SQL Query: </a:t>
            </a:r>
            <a:endParaRPr lang="en-US" sz="1200" b="1" dirty="0"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-- Task 1 - Jobs Reviewed Over Time: 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SELECT AVG(t) AS 'Average Jobs Reviewed per Hour Each Day'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FROM (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    SELECT 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        STR_TO_DATE(ds, '%m/%d/%Y') AS date,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        (COUNT(</a:t>
            </a:r>
            <a:r>
              <a:rPr lang="en-US" sz="1200" b="1" err="1">
                <a:latin typeface="Times New Roman"/>
                <a:ea typeface="+mn-lt"/>
                <a:cs typeface="+mn-lt"/>
              </a:rPr>
              <a:t>job_id</a:t>
            </a:r>
            <a:r>
              <a:rPr lang="en-US" sz="1200" b="1" dirty="0">
                <a:latin typeface="Times New Roman"/>
                <a:ea typeface="+mn-lt"/>
                <a:cs typeface="+mn-lt"/>
              </a:rPr>
              <a:t>) * 3600) / SUM(IFNULL(</a:t>
            </a:r>
            <a:r>
              <a:rPr lang="en-US" sz="1200" b="1" err="1">
                <a:latin typeface="Times New Roman"/>
                <a:ea typeface="+mn-lt"/>
                <a:cs typeface="+mn-lt"/>
              </a:rPr>
              <a:t>time_spent</a:t>
            </a:r>
            <a:r>
              <a:rPr lang="en-US" sz="1200" b="1" dirty="0">
                <a:latin typeface="Times New Roman"/>
                <a:ea typeface="+mn-lt"/>
                <a:cs typeface="+mn-lt"/>
              </a:rPr>
              <a:t>, 1)) AS t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    FROM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        </a:t>
            </a:r>
            <a:r>
              <a:rPr lang="en-US" sz="1200" b="1" err="1">
                <a:latin typeface="Times New Roman"/>
                <a:ea typeface="+mn-lt"/>
                <a:cs typeface="+mn-lt"/>
              </a:rPr>
              <a:t>job_data</a:t>
            </a:r>
            <a:endParaRPr lang="en-US" sz="1200" b="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    WHERE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        MONTH(STR_TO_DATE(ds, '%m/%d/%Y')) = 11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        AND YEAR(STR_TO_DATE(ds, '%m/%d/%Y')) = 2020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    GROUP BY STR_TO_DATE(ds, '%m/%d/%Y')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latin typeface="Times New Roman"/>
                <a:ea typeface="+mn-lt"/>
                <a:cs typeface="+mn-lt"/>
              </a:rPr>
              <a:t>) a;</a:t>
            </a: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4BFFBD0-C69D-4120-C834-16BE528B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16" y="2435857"/>
            <a:ext cx="3908283" cy="1626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77F15F-5A73-1DC8-BF33-F1897C38341C}"/>
              </a:ext>
            </a:extLst>
          </p:cNvPr>
          <p:cNvSpPr txBox="1"/>
          <p:nvPr/>
        </p:nvSpPr>
        <p:spPr>
          <a:xfrm>
            <a:off x="8331941" y="1145781"/>
            <a:ext cx="2743200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95426-F221-3470-2C37-546B5894AE34}"/>
              </a:ext>
            </a:extLst>
          </p:cNvPr>
          <p:cNvSpPr txBox="1"/>
          <p:nvPr/>
        </p:nvSpPr>
        <p:spPr>
          <a:xfrm>
            <a:off x="7295470" y="2027866"/>
            <a:ext cx="3648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Output: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0D917-A410-B4D8-5537-FF44A303D2C8}"/>
              </a:ext>
            </a:extLst>
          </p:cNvPr>
          <p:cNvSpPr txBox="1"/>
          <p:nvPr/>
        </p:nvSpPr>
        <p:spPr>
          <a:xfrm>
            <a:off x="7292882" y="4223252"/>
            <a:ext cx="465933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INSIGHTS: </a:t>
            </a:r>
            <a:r>
              <a:rPr lang="en-US" sz="1400" dirty="0">
                <a:latin typeface="Times New Roman"/>
                <a:ea typeface="+mn-lt"/>
                <a:cs typeface="+mn-lt"/>
              </a:rPr>
              <a:t>This query helps to identify peak hours when most jobs are reviewed, with resource allocation.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An average of 120 jobs/hour across the month.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653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6F7E-BE60-6C34-F9F6-F678052D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08" y="2159"/>
            <a:ext cx="10972800" cy="870480"/>
          </a:xfrm>
        </p:spPr>
        <p:txBody>
          <a:bodyPr/>
          <a:lstStyle/>
          <a:p>
            <a:r>
              <a:rPr lang="en-US" dirty="0">
                <a:cs typeface="Posterama"/>
              </a:rPr>
              <a:t>TASK-2: </a:t>
            </a:r>
            <a:r>
              <a:rPr lang="en-US" dirty="0">
                <a:ea typeface="+mj-lt"/>
                <a:cs typeface="+mj-lt"/>
              </a:rPr>
              <a:t>Throughput Analysis</a:t>
            </a:r>
            <a:r>
              <a:rPr lang="en-US" dirty="0">
                <a:cs typeface="Posterama"/>
              </a:rPr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E9111-FCCA-9A66-2B90-3E5986CB8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183" y="873246"/>
            <a:ext cx="7279217" cy="579336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sz="1400" b="1" dirty="0">
                <a:latin typeface="Times New Roman"/>
                <a:ea typeface="+mn-lt"/>
                <a:cs typeface="+mn-lt"/>
              </a:rPr>
              <a:t>Objective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: Calculate the 7-day rolling average of throughput (events per second).</a:t>
            </a:r>
          </a:p>
          <a:p>
            <a:r>
              <a:rPr lang="en-US" sz="1400" b="1" dirty="0">
                <a:latin typeface="Times New Roman"/>
              </a:rPr>
              <a:t>SQL Query: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-- daily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thoughtput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SELECT ds AS Dates, 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    ROUND(COUNT(event) / SUM(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time_spent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), 2) AS "Daily Throughput" 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FROM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job_data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GROUP BY ds 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ORDER BY ds;</a:t>
            </a:r>
            <a:endParaRPr lang="en-US" sz="1400" b="1" dirty="0">
              <a:latin typeface="Times New Roman"/>
              <a:cs typeface="Times New Roman"/>
            </a:endParaRPr>
          </a:p>
          <a:p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--  Query for 7Days Rolling Average of Throughput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SELECT 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daily_data.ds AS Dates,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daily_data.throughput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,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AVG(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daily_data.throughput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) OVER (ORDER BY daily_data.ds ROWS BETWEEN 6 PRECEDING AND CURRENT ROW) AS "7 Day Rolling Average"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FROM (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SELECT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     ds,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     ROUND(COUNT(event) / SUM(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time_spent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), 2) AS throughput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FROM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job_data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    GROUP BY ds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) AS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daily_data</a:t>
            </a:r>
            <a:endParaRPr lang="en-US" sz="1400" b="1" dirty="0">
              <a:latin typeface="Times New Roman"/>
              <a:cs typeface="Times New Roman"/>
            </a:endParaRPr>
          </a:p>
          <a:p>
            <a:r>
              <a:rPr lang="en-US" sz="1400" b="1" dirty="0">
                <a:latin typeface="Times New Roman"/>
                <a:ea typeface="+mn-lt"/>
                <a:cs typeface="+mn-lt"/>
              </a:rPr>
              <a:t>ORDER BY daily_data.ds;</a:t>
            </a:r>
            <a:endParaRPr lang="en-US" sz="1400" b="1" dirty="0">
              <a:latin typeface="Times New Roman"/>
            </a:endParaRPr>
          </a:p>
          <a:p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4" name="Picture 3" descr="A black and white screen with numbers&#10;&#10;Description automatically generated">
            <a:extLst>
              <a:ext uri="{FF2B5EF4-FFF2-40B4-BE49-F238E27FC236}">
                <a16:creationId xmlns:a16="http://schemas.microsoft.com/office/drawing/2014/main" id="{10A880F9-2031-A87C-21C9-751AF84B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009" y="2559825"/>
            <a:ext cx="4290484" cy="1742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A7712B-B96B-0F71-02DD-FBD6661054C6}"/>
              </a:ext>
            </a:extLst>
          </p:cNvPr>
          <p:cNvSpPr txBox="1"/>
          <p:nvPr/>
        </p:nvSpPr>
        <p:spPr>
          <a:xfrm>
            <a:off x="7742866" y="2190596"/>
            <a:ext cx="2692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latin typeface="Times New Roman"/>
                <a:cs typeface="Times New Roman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84046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0B865-4CB2-1296-3DDF-E4E9BA5B3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58" y="1148856"/>
            <a:ext cx="4173356" cy="4779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latin typeface="Times New Roman"/>
                <a:cs typeface="Times New Roman"/>
              </a:rPr>
              <a:t>INSIGHTS:</a:t>
            </a:r>
            <a:br>
              <a:rPr lang="en-US" sz="1200" dirty="0">
                <a:latin typeface="Times New Roman"/>
                <a:ea typeface="+mn-lt"/>
                <a:cs typeface="+mn-lt"/>
              </a:rPr>
            </a:br>
            <a:r>
              <a:rPr lang="en-US" sz="1200" dirty="0">
                <a:latin typeface="Times New Roman"/>
                <a:ea typeface="+mn-lt"/>
                <a:cs typeface="+mn-lt"/>
              </a:rPr>
              <a:t>Daily Metric: Daily throughput shows how well things are going, but it can change a lot.</a:t>
            </a:r>
            <a:br>
              <a:rPr lang="en-US" sz="1200" dirty="0">
                <a:latin typeface="Times New Roman"/>
                <a:ea typeface="+mn-lt"/>
                <a:cs typeface="+mn-lt"/>
              </a:rPr>
            </a:br>
            <a:br>
              <a:rPr lang="en-US" sz="1200" dirty="0">
                <a:latin typeface="Times New Roman"/>
                <a:ea typeface="+mn-lt"/>
                <a:cs typeface="+mn-lt"/>
              </a:rPr>
            </a:br>
            <a:r>
              <a:rPr lang="en-US" sz="1200" dirty="0">
                <a:latin typeface="Times New Roman"/>
                <a:ea typeface="+mn-lt"/>
                <a:cs typeface="+mn-lt"/>
              </a:rPr>
              <a:t>7-Day Rolling Average: This is more useful when looking at the operations because it gives a smoother measure for trends. We can catch drops in performance and recoveries over the time.</a:t>
            </a:r>
            <a:br>
              <a:rPr lang="en-US" sz="1200" dirty="0">
                <a:latin typeface="Times New Roman"/>
                <a:ea typeface="+mn-lt"/>
                <a:cs typeface="+mn-lt"/>
              </a:rPr>
            </a:br>
            <a:br>
              <a:rPr lang="en-US" sz="1200" dirty="0">
                <a:latin typeface="Times New Roman"/>
                <a:ea typeface="+mn-lt"/>
                <a:cs typeface="+mn-lt"/>
              </a:rPr>
            </a:br>
            <a:r>
              <a:rPr lang="en-US" sz="1200" dirty="0">
                <a:latin typeface="Times New Roman"/>
                <a:ea typeface="+mn-lt"/>
                <a:cs typeface="+mn-lt"/>
              </a:rPr>
              <a:t>Rolling average is better for tracking because it seems to smooth out anomalies that can mess up short-term decisions. It is important in identifying long term performance trends in more ways.</a:t>
            </a:r>
            <a:br>
              <a:rPr lang="en-US" sz="1200" dirty="0">
                <a:latin typeface="Times New Roman"/>
                <a:ea typeface="+mn-lt"/>
                <a:cs typeface="+mn-lt"/>
              </a:rPr>
            </a:br>
            <a:br>
              <a:rPr lang="en-US" sz="1200" dirty="0">
                <a:latin typeface="Times New Roman"/>
                <a:ea typeface="+mn-lt"/>
                <a:cs typeface="+mn-lt"/>
              </a:rPr>
            </a:br>
            <a:r>
              <a:rPr lang="en-US" sz="1200" dirty="0">
                <a:latin typeface="Times New Roman"/>
                <a:ea typeface="+mn-lt"/>
                <a:cs typeface="+mn-lt"/>
              </a:rPr>
              <a:t>Why 7-Day Rolling Average Over Daily Metric?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Times New Roman"/>
                <a:ea typeface="+mn-lt"/>
                <a:cs typeface="+mn-lt"/>
              </a:rPr>
              <a:t>The 7-day rolling average helps in easily comprehending the daily changes, since it averages the results over a 7-day period. This gives a better impression of the overall trend and proves useful for finding steady patterns in performance and spotting data. It's always a good idea when one needs to look beyond the ups and downs in short terms and focus more on the long-term trends.</a:t>
            </a:r>
            <a:endParaRPr lang="en-US" sz="1200" dirty="0">
              <a:latin typeface="Times New Roman"/>
            </a:endParaRPr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B07062C-543F-AA86-C97F-45DAAD18B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84" y="2793604"/>
            <a:ext cx="5352816" cy="313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04644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2E8E7"/>
      </a:lt2>
      <a:accent1>
        <a:srgbClr val="C6969B"/>
      </a:accent1>
      <a:accent2>
        <a:srgbClr val="BA7F9D"/>
      </a:accent2>
      <a:accent3>
        <a:srgbClr val="C492C1"/>
      </a:accent3>
      <a:accent4>
        <a:srgbClr val="A67FBA"/>
      </a:accent4>
      <a:accent5>
        <a:srgbClr val="A296C6"/>
      </a:accent5>
      <a:accent6>
        <a:srgbClr val="7F89BA"/>
      </a:accent6>
      <a:hlink>
        <a:srgbClr val="568E89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SplashVTI</vt:lpstr>
      <vt:lpstr>Operation Analytics and Investigating Metric Spike</vt:lpstr>
      <vt:lpstr>Project Description </vt:lpstr>
      <vt:lpstr>Approach</vt:lpstr>
      <vt:lpstr>Tech-Stack Used</vt:lpstr>
      <vt:lpstr>INSIGHTS</vt:lpstr>
      <vt:lpstr>CASE STUDY-1:  Job Data Analysis</vt:lpstr>
      <vt:lpstr>TASK-1: Jobs Reviewed Over Time</vt:lpstr>
      <vt:lpstr>TASK-2: Throughput Analysis </vt:lpstr>
      <vt:lpstr>PowerPoint Presentation</vt:lpstr>
      <vt:lpstr>Task 3: Language Share Analysis</vt:lpstr>
      <vt:lpstr>PowerPoint Presentation</vt:lpstr>
      <vt:lpstr>Task 4: Duplicate Rows Detection</vt:lpstr>
      <vt:lpstr>PowerPoint Presentation</vt:lpstr>
      <vt:lpstr>Case Study 2: Investigating Metric Spike</vt:lpstr>
      <vt:lpstr>Task 1: Weekly User Engagement</vt:lpstr>
      <vt:lpstr>PowerPoint Presentation</vt:lpstr>
      <vt:lpstr>Task 2: User Growth Analysis</vt:lpstr>
      <vt:lpstr>PowerPoint Presentation</vt:lpstr>
      <vt:lpstr>Task 3: Weekly Retention Analysis</vt:lpstr>
      <vt:lpstr>PowerPoint Presentation</vt:lpstr>
      <vt:lpstr>Task 4: Weekly Engagement Per Device</vt:lpstr>
      <vt:lpstr>PowerPoint Presentation</vt:lpstr>
      <vt:lpstr>Task 5: Email Engagement Analysis</vt:lpstr>
      <vt:lpstr>PowerPoint Presentation</vt:lpstr>
      <vt:lpstr>RESULTS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629</cp:revision>
  <dcterms:created xsi:type="dcterms:W3CDTF">2024-12-07T11:08:35Z</dcterms:created>
  <dcterms:modified xsi:type="dcterms:W3CDTF">2024-12-07T18:33:44Z</dcterms:modified>
</cp:coreProperties>
</file>